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20" r:id="rId3"/>
    <p:sldId id="424" r:id="rId4"/>
    <p:sldId id="425" r:id="rId5"/>
    <p:sldId id="405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41" r:id="rId14"/>
    <p:sldId id="436" r:id="rId15"/>
    <p:sldId id="437" r:id="rId16"/>
    <p:sldId id="438" r:id="rId17"/>
    <p:sldId id="439" r:id="rId18"/>
    <p:sldId id="440" r:id="rId19"/>
    <p:sldId id="442" r:id="rId20"/>
    <p:sldId id="443" r:id="rId21"/>
    <p:sldId id="444" r:id="rId22"/>
    <p:sldId id="445" r:id="rId23"/>
    <p:sldId id="446" r:id="rId24"/>
    <p:sldId id="447" r:id="rId25"/>
    <p:sldId id="448" r:id="rId26"/>
    <p:sldId id="449" r:id="rId27"/>
    <p:sldId id="450" r:id="rId28"/>
    <p:sldId id="451" r:id="rId29"/>
    <p:sldId id="452" r:id="rId30"/>
    <p:sldId id="454" r:id="rId31"/>
    <p:sldId id="455" r:id="rId32"/>
    <p:sldId id="456" r:id="rId33"/>
    <p:sldId id="374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  <a:srgbClr val="CC0099"/>
    <a:srgbClr val="FF3300"/>
    <a:srgbClr val="0066FF"/>
    <a:srgbClr val="CCFFCC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5CC0E24-9212-44C3-A5EB-04882A837C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9C0D2C-BAA3-4877-B43C-726E41F952E0}" type="slidenum">
              <a:rPr lang="en-US"/>
              <a:pPr/>
              <a:t>14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9200" cy="4113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Application: find set of mutually non-conflicting points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C212B2-311C-4362-90BF-208E6CBA2F1F}" type="slidenum">
              <a:rPr lang="en-US"/>
              <a:pPr/>
              <a:t>15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9200" cy="4113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TOY application = art gallery problem:  place guards within an art gallery so that all corridors are visible at any time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00FF8-9CDB-49B4-8578-A95E10D72C28}" type="slidenum">
              <a:rPr lang="en-US"/>
              <a:pPr/>
              <a:t>16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9200" cy="4113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99B30-0738-48C5-841D-57B1AAC9ED66}" type="slidenum">
              <a:rPr lang="en-US"/>
              <a:pPr/>
              <a:t>17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9200" cy="4113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63744-3EE9-4405-8F94-1FD36DACB3F8}" type="slidenum">
              <a:rPr lang="en-US"/>
              <a:pPr/>
              <a:t>19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Any logical formula can be expressed in CNF.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97D31-942B-4A9B-8F91-43D5026D1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EFFBC-1F40-48B9-97EA-D870809A0D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05FC6-6300-4AEC-8B66-3CA302B4B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08194-E405-4117-8705-2537A1F08D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C58D2-D373-4CD0-B683-8132C61193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0462A-DF70-49AF-9158-879A7D3FB7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2B1B4-9220-4947-BF87-E1CAF99CB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BE275-B538-43C8-A1F1-4CC1A0577D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F404E-B7DC-4969-886B-4B084143B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59A99-B6F0-4D29-B043-D494A0EBA2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6DDBD-1458-46DB-8F3B-482B0DFDBB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7ED5C-E63B-4D5C-A030-4C4A87BD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CB204230-65DB-490D-9FC2-05B11B3B4E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9" name="Picture 255" descr="Image result for Distributed Algorith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267200"/>
            <a:ext cx="1905000" cy="1905000"/>
          </a:xfrm>
          <a:prstGeom prst="rect">
            <a:avLst/>
          </a:prstGeom>
          <a:noFill/>
        </p:spPr>
      </p:pic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2743200" y="2971800"/>
            <a:ext cx="40348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0066FF"/>
                </a:solidFill>
              </a:rPr>
              <a:t>CSE </a:t>
            </a:r>
            <a:r>
              <a:rPr lang="en-US" sz="3200" dirty="0" smtClean="0">
                <a:solidFill>
                  <a:srgbClr val="0066FF"/>
                </a:solidFill>
              </a:rPr>
              <a:t>6408</a:t>
            </a:r>
            <a:endParaRPr lang="en-US" sz="3200" dirty="0">
              <a:solidFill>
                <a:srgbClr val="0066FF"/>
              </a:solidFill>
            </a:endParaRPr>
          </a:p>
          <a:p>
            <a:pPr algn="ctr"/>
            <a:r>
              <a:rPr lang="en-US" sz="3200" dirty="0">
                <a:solidFill>
                  <a:srgbClr val="0066FF"/>
                </a:solidFill>
              </a:rPr>
              <a:t>Advanced </a:t>
            </a:r>
            <a:r>
              <a:rPr lang="en-US" sz="3200" dirty="0" smtClean="0">
                <a:solidFill>
                  <a:srgbClr val="0066FF"/>
                </a:solidFill>
              </a:rPr>
              <a:t>Algorithms</a:t>
            </a:r>
            <a:endParaRPr lang="en-US" sz="3200" dirty="0">
              <a:solidFill>
                <a:srgbClr val="0066FF"/>
              </a:solidFill>
            </a:endParaRPr>
          </a:p>
        </p:txBody>
      </p:sp>
      <p:pic>
        <p:nvPicPr>
          <p:cNvPr id="1255" name="Picture 231" descr="Image result for symbols for approximation algorithm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667000"/>
            <a:ext cx="1371600" cy="1353833"/>
          </a:xfrm>
          <a:prstGeom prst="rect">
            <a:avLst/>
          </a:prstGeom>
          <a:noFill/>
        </p:spPr>
      </p:pic>
      <p:pic>
        <p:nvPicPr>
          <p:cNvPr id="1257" name="Picture 233" descr="Image result for randomized algorithm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2971800"/>
            <a:ext cx="1600200" cy="2381250"/>
          </a:xfrm>
          <a:prstGeom prst="rect">
            <a:avLst/>
          </a:prstGeom>
          <a:noFill/>
        </p:spPr>
      </p:pic>
      <p:pic>
        <p:nvPicPr>
          <p:cNvPr id="1259" name="Picture 235" descr="Image result for approximation algorithm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886200"/>
            <a:ext cx="1762125" cy="2600325"/>
          </a:xfrm>
          <a:prstGeom prst="rect">
            <a:avLst/>
          </a:prstGeom>
          <a:noFill/>
        </p:spPr>
      </p:pic>
      <p:pic>
        <p:nvPicPr>
          <p:cNvPr id="1261" name="Picture 237" descr="Image result for Online Computatio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381000"/>
            <a:ext cx="1752600" cy="2278978"/>
          </a:xfrm>
          <a:prstGeom prst="rect">
            <a:avLst/>
          </a:prstGeom>
          <a:noFill/>
        </p:spPr>
      </p:pic>
      <p:sp>
        <p:nvSpPr>
          <p:cNvPr id="1263" name="AutoShape 239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65" name="AutoShape 241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67" name="AutoShape 243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69" name="AutoShape 245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71" name="AutoShape 247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73" name="AutoShape 249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75" name="AutoShape 251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277" name="Picture 253" descr="https://images-na.ssl-images-amazon.com/images/I/41SHh5dmc2L._SX330_BO1,204,203,200_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33800" y="381000"/>
            <a:ext cx="1600200" cy="2405120"/>
          </a:xfrm>
          <a:prstGeom prst="rect">
            <a:avLst/>
          </a:prstGeom>
          <a:noFill/>
        </p:spPr>
      </p:pic>
      <p:pic>
        <p:nvPicPr>
          <p:cNvPr id="1281" name="Picture 257" descr="https://images-na.ssl-images-amazon.com/images/I/41kC4z61GxL._SX331_BO1,204,203,200_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48000" y="4191000"/>
            <a:ext cx="1524000" cy="2283712"/>
          </a:xfrm>
          <a:prstGeom prst="rect">
            <a:avLst/>
          </a:prstGeom>
          <a:noFill/>
        </p:spPr>
      </p:pic>
      <p:pic>
        <p:nvPicPr>
          <p:cNvPr id="1283" name="Picture 259" descr="https://images-na.ssl-images-amazon.com/images/I/41ifUsuht4L._SX331_BO1,204,203,200_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" y="152400"/>
            <a:ext cx="1752600" cy="26262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Polynomial-Time Reductions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1295400" y="1524000"/>
            <a:ext cx="7315200" cy="1371600"/>
            <a:chOff x="1371600" y="2286000"/>
            <a:chExt cx="7315200" cy="1371600"/>
          </a:xfrm>
        </p:grpSpPr>
        <p:sp>
          <p:nvSpPr>
            <p:cNvPr id="6" name="Rounded Rectangle 5"/>
            <p:cNvSpPr/>
            <p:nvPr/>
          </p:nvSpPr>
          <p:spPr>
            <a:xfrm>
              <a:off x="1371600" y="2286000"/>
              <a:ext cx="6629400" cy="1371600"/>
            </a:xfrm>
            <a:prstGeom prst="roundRect">
              <a:avLst/>
            </a:prstGeom>
            <a:solidFill>
              <a:schemeClr val="accent3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05000" y="2438400"/>
              <a:ext cx="6781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Suppose Y ≤</a:t>
              </a:r>
              <a:r>
                <a:rPr lang="en-US" sz="2400" baseline="-25000" dirty="0" smtClean="0">
                  <a:solidFill>
                    <a:srgbClr val="FF0000"/>
                  </a:solidFill>
                </a:rPr>
                <a:t>P </a:t>
              </a:r>
              <a:r>
                <a:rPr lang="en-US" sz="2400" dirty="0" smtClean="0">
                  <a:solidFill>
                    <a:srgbClr val="FF0000"/>
                  </a:solidFill>
                </a:rPr>
                <a:t>X.  If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X</a:t>
              </a:r>
              <a:r>
                <a:rPr lang="en-US" sz="2400" dirty="0" smtClean="0">
                  <a:solidFill>
                    <a:srgbClr val="FF0000"/>
                  </a:solidFill>
                </a:rPr>
                <a:t> can be solved in polynomial time then Y can be  solved in polynomial time. 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752600" y="480060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Solve Bipartite matching problem using a polynomial amount of  preprocessing plus a solution of the maximum flow problem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1066800" y="3276600"/>
            <a:ext cx="7086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Problem Y be solved using a polynomial number of  standard computation steps, plus a polynomial number of calls to a black box that solves Problem  X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Polynomial-Time Reductions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1295400" y="1752600"/>
            <a:ext cx="7315200" cy="1371600"/>
            <a:chOff x="1371600" y="2286000"/>
            <a:chExt cx="7315200" cy="1371600"/>
          </a:xfrm>
        </p:grpSpPr>
        <p:sp>
          <p:nvSpPr>
            <p:cNvPr id="6" name="Rounded Rectangle 5"/>
            <p:cNvSpPr/>
            <p:nvPr/>
          </p:nvSpPr>
          <p:spPr>
            <a:xfrm>
              <a:off x="1371600" y="2286000"/>
              <a:ext cx="6629400" cy="1371600"/>
            </a:xfrm>
            <a:prstGeom prst="roundRect">
              <a:avLst/>
            </a:prstGeom>
            <a:solidFill>
              <a:schemeClr val="accent3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05000" y="2438400"/>
              <a:ext cx="6781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Suppose Y ≤</a:t>
              </a:r>
              <a:r>
                <a:rPr lang="en-US" sz="2400" baseline="-25000" dirty="0" smtClean="0">
                  <a:solidFill>
                    <a:srgbClr val="FF0000"/>
                  </a:solidFill>
                </a:rPr>
                <a:t>P </a:t>
              </a:r>
              <a:r>
                <a:rPr lang="en-US" sz="2400" dirty="0" smtClean="0">
                  <a:solidFill>
                    <a:srgbClr val="FF0000"/>
                  </a:solidFill>
                </a:rPr>
                <a:t>X.  If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X</a:t>
              </a:r>
              <a:r>
                <a:rPr lang="en-US" sz="2400" dirty="0" smtClean="0">
                  <a:solidFill>
                    <a:srgbClr val="FF0000"/>
                  </a:solidFill>
                </a:rPr>
                <a:t> can be solved in polynomial time then Y can be  solved in polynomial time. 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1219200" y="4648200"/>
            <a:ext cx="7315200" cy="1371600"/>
            <a:chOff x="1371600" y="2286000"/>
            <a:chExt cx="7315200" cy="1371600"/>
          </a:xfrm>
        </p:grpSpPr>
        <p:sp>
          <p:nvSpPr>
            <p:cNvPr id="14" name="Rounded Rectangle 13"/>
            <p:cNvSpPr/>
            <p:nvPr/>
          </p:nvSpPr>
          <p:spPr>
            <a:xfrm>
              <a:off x="1371600" y="2286000"/>
              <a:ext cx="6629400" cy="1371600"/>
            </a:xfrm>
            <a:prstGeom prst="roundRect">
              <a:avLst/>
            </a:prstGeom>
            <a:solidFill>
              <a:schemeClr val="accent3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05000" y="2438400"/>
              <a:ext cx="6781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Suppose Y ≤</a:t>
              </a:r>
              <a:r>
                <a:rPr lang="en-US" sz="2400" baseline="-25000" dirty="0" smtClean="0">
                  <a:solidFill>
                    <a:srgbClr val="FF0000"/>
                  </a:solidFill>
                </a:rPr>
                <a:t>P </a:t>
              </a:r>
              <a:r>
                <a:rPr lang="en-US" sz="2400" dirty="0" smtClean="0">
                  <a:solidFill>
                    <a:srgbClr val="FF0000"/>
                  </a:solidFill>
                </a:rPr>
                <a:t>X.  If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Y</a:t>
              </a:r>
              <a:r>
                <a:rPr lang="en-US" sz="2400" dirty="0" smtClean="0">
                  <a:solidFill>
                    <a:srgbClr val="FF0000"/>
                  </a:solidFill>
                </a:rPr>
                <a:t> cannot  be solved in polynomial time then X cannot  be  solved in polynomial time. 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Down Arrow 9"/>
          <p:cNvSpPr/>
          <p:nvPr/>
        </p:nvSpPr>
        <p:spPr>
          <a:xfrm>
            <a:off x="4267200" y="3352800"/>
            <a:ext cx="4572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53000" y="3657600"/>
            <a:ext cx="2154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66FF"/>
                </a:solidFill>
              </a:rPr>
              <a:t>Contrapositive</a:t>
            </a:r>
            <a:endParaRPr lang="en-US" sz="24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Polynomial-Time Reductions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1981200" y="2057400"/>
            <a:ext cx="6096000" cy="685800"/>
            <a:chOff x="1371600" y="2286000"/>
            <a:chExt cx="7315200" cy="685800"/>
          </a:xfrm>
        </p:grpSpPr>
        <p:sp>
          <p:nvSpPr>
            <p:cNvPr id="6" name="Rounded Rectangle 5"/>
            <p:cNvSpPr/>
            <p:nvPr/>
          </p:nvSpPr>
          <p:spPr>
            <a:xfrm>
              <a:off x="1371600" y="2286000"/>
              <a:ext cx="6629400" cy="685800"/>
            </a:xfrm>
            <a:prstGeom prst="roundRect">
              <a:avLst/>
            </a:prstGeom>
            <a:solidFill>
              <a:schemeClr val="accent3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05000" y="2438400"/>
              <a:ext cx="678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Independent Set Problem. 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1828800" y="4800600"/>
            <a:ext cx="7315200" cy="685800"/>
            <a:chOff x="1371600" y="2286000"/>
            <a:chExt cx="7315200" cy="881743"/>
          </a:xfrm>
        </p:grpSpPr>
        <p:sp>
          <p:nvSpPr>
            <p:cNvPr id="14" name="Rounded Rectangle 13"/>
            <p:cNvSpPr/>
            <p:nvPr/>
          </p:nvSpPr>
          <p:spPr>
            <a:xfrm>
              <a:off x="1371600" y="2286000"/>
              <a:ext cx="5105400" cy="881743"/>
            </a:xfrm>
            <a:prstGeom prst="roundRect">
              <a:avLst/>
            </a:prstGeom>
            <a:solidFill>
              <a:schemeClr val="accent3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05000" y="2438400"/>
              <a:ext cx="678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Vertex Cover Problem 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Up-Down Arrow 11"/>
          <p:cNvSpPr/>
          <p:nvPr/>
        </p:nvSpPr>
        <p:spPr>
          <a:xfrm>
            <a:off x="4038600" y="3124200"/>
            <a:ext cx="838200" cy="1447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Polynomial-Time Reductions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3600" y="2514600"/>
            <a:ext cx="483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Independent Set </a:t>
            </a:r>
            <a:r>
              <a:rPr lang="en-US" sz="2400" dirty="0" smtClean="0">
                <a:solidFill>
                  <a:srgbClr val="FF0000"/>
                </a:solidFill>
              </a:rPr>
              <a:t> ≤</a:t>
            </a:r>
            <a:r>
              <a:rPr lang="en-US" sz="2400" baseline="-25000" dirty="0" smtClean="0">
                <a:solidFill>
                  <a:srgbClr val="FF0000"/>
                </a:solidFill>
              </a:rPr>
              <a:t>P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Vertex Cover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0" y="3962400"/>
            <a:ext cx="483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Vertex Cover </a:t>
            </a:r>
            <a:r>
              <a:rPr lang="en-US" sz="2400" dirty="0" smtClean="0">
                <a:solidFill>
                  <a:srgbClr val="FF0000"/>
                </a:solidFill>
              </a:rPr>
              <a:t> ≤</a:t>
            </a:r>
            <a:r>
              <a:rPr lang="en-US" sz="2400" baseline="-25000" dirty="0" smtClean="0">
                <a:solidFill>
                  <a:srgbClr val="FF0000"/>
                </a:solidFill>
              </a:rPr>
              <a:t>P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Independent Set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1" y="56388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3300"/>
                </a:solidFill>
              </a:rPr>
              <a:t>The independent set problem and the vertex cover problem are equally hard.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A7533-3435-48CE-BA10-A3C7CC518D4A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1800" dirty="0"/>
              <a:t>INDEPENDENT SET:  </a:t>
            </a:r>
            <a:r>
              <a:rPr lang="en-US" sz="1800" dirty="0">
                <a:solidFill>
                  <a:schemeClr val="tx1"/>
                </a:solidFill>
              </a:rPr>
              <a:t>Given a graph G = (V, E) and an integer k, is there a subset of vertices S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 V such that |S|  k, and for each edge at most one of its endpoints is in S?</a:t>
            </a:r>
          </a:p>
          <a:p>
            <a:pPr>
              <a:lnSpc>
                <a:spcPct val="110000"/>
              </a:lnSpc>
            </a:pPr>
            <a:endParaRPr lang="en-US" sz="1800" dirty="0">
              <a:solidFill>
                <a:schemeClr val="tx1"/>
              </a:solidFill>
              <a:sym typeface="Symbol" pitchFamily="48" charset="2"/>
            </a:endParaRPr>
          </a:p>
          <a:p>
            <a:pPr>
              <a:lnSpc>
                <a:spcPct val="110000"/>
              </a:lnSpc>
            </a:pPr>
            <a:r>
              <a:rPr lang="en-US" sz="1800" dirty="0"/>
              <a:t>Ex.  </a:t>
            </a:r>
            <a:r>
              <a:rPr lang="en-US" sz="1800" dirty="0">
                <a:solidFill>
                  <a:schemeClr val="tx1"/>
                </a:solidFill>
              </a:rPr>
              <a:t>Is there an independent set of size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</a:t>
            </a:r>
            <a:r>
              <a:rPr lang="en-US" sz="1800" dirty="0">
                <a:solidFill>
                  <a:schemeClr val="tx1"/>
                </a:solidFill>
              </a:rPr>
              <a:t> 6?  Yes.</a:t>
            </a:r>
          </a:p>
          <a:p>
            <a:r>
              <a:rPr lang="en-US" sz="1800" dirty="0"/>
              <a:t>Ex.  </a:t>
            </a:r>
            <a:r>
              <a:rPr lang="en-US" sz="1800" dirty="0">
                <a:solidFill>
                  <a:schemeClr val="tx1"/>
                </a:solidFill>
              </a:rPr>
              <a:t>Is there an independent set of size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</a:t>
            </a:r>
            <a:r>
              <a:rPr lang="en-US" sz="1800" dirty="0">
                <a:solidFill>
                  <a:schemeClr val="tx1"/>
                </a:solidFill>
              </a:rPr>
              <a:t> 7?  No.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2532" name="Oval 4"/>
          <p:cNvSpPr>
            <a:spLocks noChangeAspect="1" noChangeArrowheads="1"/>
          </p:cNvSpPr>
          <p:nvPr/>
        </p:nvSpPr>
        <p:spPr bwMode="auto">
          <a:xfrm>
            <a:off x="2667000" y="4913313"/>
            <a:ext cx="249238" cy="2476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2533" name="Oval 5"/>
          <p:cNvSpPr>
            <a:spLocks noChangeAspect="1" noChangeArrowheads="1"/>
          </p:cNvSpPr>
          <p:nvPr/>
        </p:nvSpPr>
        <p:spPr bwMode="auto">
          <a:xfrm>
            <a:off x="5300663" y="3435350"/>
            <a:ext cx="249237" cy="2492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2534" name="Oval 6"/>
          <p:cNvSpPr>
            <a:spLocks noChangeAspect="1" noChangeArrowheads="1"/>
          </p:cNvSpPr>
          <p:nvPr/>
        </p:nvSpPr>
        <p:spPr bwMode="auto">
          <a:xfrm>
            <a:off x="5300663" y="6351588"/>
            <a:ext cx="249237" cy="2492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2535" name="Oval 7"/>
          <p:cNvSpPr>
            <a:spLocks noChangeAspect="1" noChangeArrowheads="1"/>
          </p:cNvSpPr>
          <p:nvPr/>
        </p:nvSpPr>
        <p:spPr bwMode="auto">
          <a:xfrm>
            <a:off x="5300663" y="4138613"/>
            <a:ext cx="249237" cy="2492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2536" name="Oval 8"/>
          <p:cNvSpPr>
            <a:spLocks noChangeAspect="1" noChangeArrowheads="1"/>
          </p:cNvSpPr>
          <p:nvPr/>
        </p:nvSpPr>
        <p:spPr bwMode="auto">
          <a:xfrm>
            <a:off x="2667000" y="3435350"/>
            <a:ext cx="249238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2537" name="Oval 9"/>
          <p:cNvSpPr>
            <a:spLocks noChangeAspect="1" noChangeArrowheads="1"/>
          </p:cNvSpPr>
          <p:nvPr/>
        </p:nvSpPr>
        <p:spPr bwMode="auto">
          <a:xfrm>
            <a:off x="2667000" y="6351588"/>
            <a:ext cx="249238" cy="2492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2538" name="AutoShape 10"/>
          <p:cNvCxnSpPr>
            <a:cxnSpLocks noChangeShapeType="1"/>
            <a:endCxn id="22541" idx="2"/>
          </p:cNvCxnSpPr>
          <p:nvPr/>
        </p:nvCxnSpPr>
        <p:spPr bwMode="auto">
          <a:xfrm>
            <a:off x="2922588" y="5037138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39" name="AutoShape 11"/>
          <p:cNvCxnSpPr>
            <a:cxnSpLocks noChangeShapeType="1"/>
            <a:stCxn id="22536" idx="6"/>
          </p:cNvCxnSpPr>
          <p:nvPr/>
        </p:nvCxnSpPr>
        <p:spPr bwMode="auto">
          <a:xfrm>
            <a:off x="2916238" y="3560763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40" name="AutoShape 12"/>
          <p:cNvCxnSpPr>
            <a:cxnSpLocks noChangeShapeType="1"/>
            <a:stCxn id="22537" idx="6"/>
          </p:cNvCxnSpPr>
          <p:nvPr/>
        </p:nvCxnSpPr>
        <p:spPr bwMode="auto">
          <a:xfrm>
            <a:off x="2916238" y="6477000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541" name="Oval 13"/>
          <p:cNvSpPr>
            <a:spLocks noChangeAspect="1" noChangeArrowheads="1"/>
          </p:cNvSpPr>
          <p:nvPr/>
        </p:nvSpPr>
        <p:spPr bwMode="auto">
          <a:xfrm>
            <a:off x="5300663" y="4913313"/>
            <a:ext cx="249237" cy="2476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2542" name="AutoShape 14"/>
          <p:cNvCxnSpPr>
            <a:cxnSpLocks noChangeShapeType="1"/>
            <a:stCxn id="22536" idx="6"/>
          </p:cNvCxnSpPr>
          <p:nvPr/>
        </p:nvCxnSpPr>
        <p:spPr bwMode="auto">
          <a:xfrm>
            <a:off x="2916238" y="3560763"/>
            <a:ext cx="237807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543" name="Oval 15"/>
          <p:cNvSpPr>
            <a:spLocks noChangeAspect="1" noChangeArrowheads="1"/>
          </p:cNvSpPr>
          <p:nvPr/>
        </p:nvSpPr>
        <p:spPr bwMode="auto">
          <a:xfrm>
            <a:off x="2667000" y="4138613"/>
            <a:ext cx="249238" cy="2492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2544" name="Oval 16"/>
          <p:cNvSpPr>
            <a:spLocks noChangeAspect="1" noChangeArrowheads="1"/>
          </p:cNvSpPr>
          <p:nvPr/>
        </p:nvSpPr>
        <p:spPr bwMode="auto">
          <a:xfrm>
            <a:off x="2667000" y="5616575"/>
            <a:ext cx="249238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2545" name="Oval 17"/>
          <p:cNvSpPr>
            <a:spLocks noChangeAspect="1" noChangeArrowheads="1"/>
          </p:cNvSpPr>
          <p:nvPr/>
        </p:nvSpPr>
        <p:spPr bwMode="auto">
          <a:xfrm>
            <a:off x="5300663" y="5616575"/>
            <a:ext cx="249237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2546" name="AutoShape 18"/>
          <p:cNvCxnSpPr>
            <a:cxnSpLocks noChangeShapeType="1"/>
            <a:stCxn id="22543" idx="6"/>
          </p:cNvCxnSpPr>
          <p:nvPr/>
        </p:nvCxnSpPr>
        <p:spPr bwMode="auto">
          <a:xfrm>
            <a:off x="2916238" y="4264025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47" name="AutoShape 19"/>
          <p:cNvCxnSpPr>
            <a:cxnSpLocks noChangeShapeType="1"/>
            <a:stCxn id="22544" idx="6"/>
          </p:cNvCxnSpPr>
          <p:nvPr/>
        </p:nvCxnSpPr>
        <p:spPr bwMode="auto">
          <a:xfrm flipV="1">
            <a:off x="2916238" y="4265613"/>
            <a:ext cx="23780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48" name="AutoShape 20"/>
          <p:cNvCxnSpPr>
            <a:cxnSpLocks noChangeShapeType="1"/>
            <a:endCxn id="22545" idx="1"/>
          </p:cNvCxnSpPr>
          <p:nvPr/>
        </p:nvCxnSpPr>
        <p:spPr bwMode="auto">
          <a:xfrm>
            <a:off x="2922588" y="5037138"/>
            <a:ext cx="2414587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49" name="AutoShape 21"/>
          <p:cNvCxnSpPr>
            <a:cxnSpLocks noChangeShapeType="1"/>
            <a:stCxn id="22544" idx="6"/>
          </p:cNvCxnSpPr>
          <p:nvPr/>
        </p:nvCxnSpPr>
        <p:spPr bwMode="auto">
          <a:xfrm>
            <a:off x="2916238" y="5741988"/>
            <a:ext cx="2378075" cy="736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50" name="AutoShape 22"/>
          <p:cNvCxnSpPr>
            <a:cxnSpLocks noChangeShapeType="1"/>
            <a:stCxn id="22537" idx="6"/>
          </p:cNvCxnSpPr>
          <p:nvPr/>
        </p:nvCxnSpPr>
        <p:spPr bwMode="auto">
          <a:xfrm flipV="1">
            <a:off x="2916238" y="4264025"/>
            <a:ext cx="2378075" cy="2212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51" name="AutoShape 23"/>
          <p:cNvCxnSpPr>
            <a:cxnSpLocks noChangeShapeType="1"/>
          </p:cNvCxnSpPr>
          <p:nvPr/>
        </p:nvCxnSpPr>
        <p:spPr bwMode="auto">
          <a:xfrm flipV="1">
            <a:off x="2922588" y="3559175"/>
            <a:ext cx="2371725" cy="1477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52" name="AutoShape 24"/>
          <p:cNvCxnSpPr>
            <a:cxnSpLocks noChangeShapeType="1"/>
            <a:stCxn id="22545" idx="4"/>
          </p:cNvCxnSpPr>
          <p:nvPr/>
        </p:nvCxnSpPr>
        <p:spPr bwMode="auto">
          <a:xfrm>
            <a:off x="5426075" y="5865813"/>
            <a:ext cx="0" cy="477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53" name="AutoShape 25"/>
          <p:cNvCxnSpPr>
            <a:cxnSpLocks noChangeShapeType="1"/>
            <a:endCxn id="22541" idx="0"/>
          </p:cNvCxnSpPr>
          <p:nvPr/>
        </p:nvCxnSpPr>
        <p:spPr bwMode="auto">
          <a:xfrm>
            <a:off x="5426075" y="4395788"/>
            <a:ext cx="0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54" name="AutoShape 26"/>
          <p:cNvCxnSpPr>
            <a:cxnSpLocks noChangeShapeType="1"/>
          </p:cNvCxnSpPr>
          <p:nvPr/>
        </p:nvCxnSpPr>
        <p:spPr bwMode="auto">
          <a:xfrm>
            <a:off x="5426075" y="3692525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555" name="AutoShape 27"/>
          <p:cNvCxnSpPr>
            <a:cxnSpLocks noChangeShapeType="1"/>
            <a:endCxn id="22543" idx="4"/>
          </p:cNvCxnSpPr>
          <p:nvPr/>
        </p:nvCxnSpPr>
        <p:spPr bwMode="auto">
          <a:xfrm flipV="1">
            <a:off x="2792413" y="4387850"/>
            <a:ext cx="0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556" name="Oval 28"/>
          <p:cNvSpPr>
            <a:spLocks noChangeAspect="1" noChangeArrowheads="1"/>
          </p:cNvSpPr>
          <p:nvPr/>
        </p:nvSpPr>
        <p:spPr bwMode="auto">
          <a:xfrm>
            <a:off x="6629400" y="5184775"/>
            <a:ext cx="249238" cy="2476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6905625" y="5105400"/>
            <a:ext cx="1703388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kumimoji="1" lang="en-US" sz="1600">
                <a:latin typeface="Comic Sans MS" pitchFamily="48" charset="0"/>
              </a:rPr>
              <a:t>independent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CFC9F-156C-4EAC-A836-D466913953C7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Vertex Cover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1600" dirty="0"/>
              <a:t>VERTEX COVER:  </a:t>
            </a:r>
            <a:r>
              <a:rPr lang="en-US" sz="1600" dirty="0">
                <a:solidFill>
                  <a:schemeClr val="tx1"/>
                </a:solidFill>
              </a:rPr>
              <a:t>Given a graph G = (V, E) and an integer k, is there a subset of vertices S </a:t>
            </a:r>
            <a:r>
              <a:rPr lang="en-US" sz="1600" dirty="0">
                <a:solidFill>
                  <a:schemeClr val="tx1"/>
                </a:solidFill>
                <a:sym typeface="Symbol" pitchFamily="48" charset="2"/>
              </a:rPr>
              <a:t> V such that |S|  k, and for each edge, at least one of its endpoints is in S?</a:t>
            </a:r>
          </a:p>
          <a:p>
            <a:pPr>
              <a:lnSpc>
                <a:spcPct val="110000"/>
              </a:lnSpc>
            </a:pPr>
            <a:endParaRPr lang="en-US" sz="1600" dirty="0">
              <a:solidFill>
                <a:schemeClr val="tx1"/>
              </a:solidFill>
              <a:sym typeface="Symbol" pitchFamily="48" charset="2"/>
            </a:endParaRPr>
          </a:p>
          <a:p>
            <a:pPr>
              <a:lnSpc>
                <a:spcPct val="110000"/>
              </a:lnSpc>
            </a:pPr>
            <a:r>
              <a:rPr lang="en-US" sz="1600" dirty="0"/>
              <a:t>Ex.  </a:t>
            </a:r>
            <a:r>
              <a:rPr lang="en-US" sz="1600" dirty="0">
                <a:solidFill>
                  <a:schemeClr val="tx1"/>
                </a:solidFill>
              </a:rPr>
              <a:t>Is there a vertex cover of size </a:t>
            </a:r>
            <a:r>
              <a:rPr lang="en-US" sz="1600" dirty="0">
                <a:solidFill>
                  <a:schemeClr val="tx1"/>
                </a:solidFill>
                <a:sym typeface="Symbol" pitchFamily="48" charset="2"/>
              </a:rPr>
              <a:t></a:t>
            </a:r>
            <a:r>
              <a:rPr lang="en-US" sz="1600" dirty="0">
                <a:solidFill>
                  <a:schemeClr val="tx1"/>
                </a:solidFill>
              </a:rPr>
              <a:t> 4?  Yes.</a:t>
            </a:r>
          </a:p>
          <a:p>
            <a:r>
              <a:rPr lang="en-US" sz="1600" dirty="0"/>
              <a:t>Ex.  </a:t>
            </a:r>
            <a:r>
              <a:rPr lang="en-US" sz="1600" dirty="0">
                <a:solidFill>
                  <a:schemeClr val="tx1"/>
                </a:solidFill>
              </a:rPr>
              <a:t>Is there a vertex cover of size </a:t>
            </a:r>
            <a:r>
              <a:rPr lang="en-US" sz="1600" dirty="0">
                <a:solidFill>
                  <a:schemeClr val="tx1"/>
                </a:solidFill>
                <a:sym typeface="Symbol" pitchFamily="48" charset="2"/>
              </a:rPr>
              <a:t></a:t>
            </a:r>
            <a:r>
              <a:rPr lang="en-US" sz="1600" dirty="0">
                <a:solidFill>
                  <a:schemeClr val="tx1"/>
                </a:solidFill>
              </a:rPr>
              <a:t> 3?  No.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4580" name="Oval 4"/>
          <p:cNvSpPr>
            <a:spLocks noChangeAspect="1" noChangeArrowheads="1"/>
          </p:cNvSpPr>
          <p:nvPr/>
        </p:nvSpPr>
        <p:spPr bwMode="auto">
          <a:xfrm>
            <a:off x="2667000" y="4913313"/>
            <a:ext cx="249238" cy="2476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4581" name="Oval 5"/>
          <p:cNvSpPr>
            <a:spLocks noChangeAspect="1" noChangeArrowheads="1"/>
          </p:cNvSpPr>
          <p:nvPr/>
        </p:nvSpPr>
        <p:spPr bwMode="auto">
          <a:xfrm>
            <a:off x="5300663" y="3435350"/>
            <a:ext cx="249237" cy="2492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4582" name="Oval 6"/>
          <p:cNvSpPr>
            <a:spLocks noChangeAspect="1" noChangeArrowheads="1"/>
          </p:cNvSpPr>
          <p:nvPr/>
        </p:nvSpPr>
        <p:spPr bwMode="auto">
          <a:xfrm>
            <a:off x="5300663" y="6351588"/>
            <a:ext cx="249237" cy="2492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4583" name="Oval 7"/>
          <p:cNvSpPr>
            <a:spLocks noChangeAspect="1" noChangeArrowheads="1"/>
          </p:cNvSpPr>
          <p:nvPr/>
        </p:nvSpPr>
        <p:spPr bwMode="auto">
          <a:xfrm>
            <a:off x="5300663" y="4138613"/>
            <a:ext cx="249237" cy="2492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4584" name="Oval 8"/>
          <p:cNvSpPr>
            <a:spLocks noChangeAspect="1" noChangeArrowheads="1"/>
          </p:cNvSpPr>
          <p:nvPr/>
        </p:nvSpPr>
        <p:spPr bwMode="auto">
          <a:xfrm>
            <a:off x="2667000" y="3435350"/>
            <a:ext cx="249238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4585" name="Oval 9"/>
          <p:cNvSpPr>
            <a:spLocks noChangeAspect="1" noChangeArrowheads="1"/>
          </p:cNvSpPr>
          <p:nvPr/>
        </p:nvSpPr>
        <p:spPr bwMode="auto">
          <a:xfrm>
            <a:off x="2667000" y="6351588"/>
            <a:ext cx="249238" cy="2492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4586" name="AutoShape 10"/>
          <p:cNvCxnSpPr>
            <a:cxnSpLocks noChangeShapeType="1"/>
            <a:endCxn id="24589" idx="2"/>
          </p:cNvCxnSpPr>
          <p:nvPr/>
        </p:nvCxnSpPr>
        <p:spPr bwMode="auto">
          <a:xfrm>
            <a:off x="2922588" y="5037138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587" name="AutoShape 11"/>
          <p:cNvCxnSpPr>
            <a:cxnSpLocks noChangeShapeType="1"/>
            <a:stCxn id="24584" idx="6"/>
          </p:cNvCxnSpPr>
          <p:nvPr/>
        </p:nvCxnSpPr>
        <p:spPr bwMode="auto">
          <a:xfrm>
            <a:off x="2916238" y="3560763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588" name="AutoShape 12"/>
          <p:cNvCxnSpPr>
            <a:cxnSpLocks noChangeShapeType="1"/>
            <a:stCxn id="24585" idx="6"/>
          </p:cNvCxnSpPr>
          <p:nvPr/>
        </p:nvCxnSpPr>
        <p:spPr bwMode="auto">
          <a:xfrm>
            <a:off x="2916238" y="6477000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4589" name="Oval 13"/>
          <p:cNvSpPr>
            <a:spLocks noChangeAspect="1" noChangeArrowheads="1"/>
          </p:cNvSpPr>
          <p:nvPr/>
        </p:nvSpPr>
        <p:spPr bwMode="auto">
          <a:xfrm>
            <a:off x="5300663" y="4913313"/>
            <a:ext cx="249237" cy="2476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4590" name="AutoShape 14"/>
          <p:cNvCxnSpPr>
            <a:cxnSpLocks noChangeShapeType="1"/>
            <a:stCxn id="24584" idx="6"/>
          </p:cNvCxnSpPr>
          <p:nvPr/>
        </p:nvCxnSpPr>
        <p:spPr bwMode="auto">
          <a:xfrm>
            <a:off x="2916238" y="3560763"/>
            <a:ext cx="237807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4591" name="Oval 15"/>
          <p:cNvSpPr>
            <a:spLocks noChangeAspect="1" noChangeArrowheads="1"/>
          </p:cNvSpPr>
          <p:nvPr/>
        </p:nvSpPr>
        <p:spPr bwMode="auto">
          <a:xfrm>
            <a:off x="2667000" y="4138613"/>
            <a:ext cx="249238" cy="2492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4592" name="Oval 16"/>
          <p:cNvSpPr>
            <a:spLocks noChangeAspect="1" noChangeArrowheads="1"/>
          </p:cNvSpPr>
          <p:nvPr/>
        </p:nvSpPr>
        <p:spPr bwMode="auto">
          <a:xfrm>
            <a:off x="2667000" y="5616575"/>
            <a:ext cx="249238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4593" name="Oval 17"/>
          <p:cNvSpPr>
            <a:spLocks noChangeAspect="1" noChangeArrowheads="1"/>
          </p:cNvSpPr>
          <p:nvPr/>
        </p:nvSpPr>
        <p:spPr bwMode="auto">
          <a:xfrm>
            <a:off x="5300663" y="5616575"/>
            <a:ext cx="249237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4594" name="AutoShape 18"/>
          <p:cNvCxnSpPr>
            <a:cxnSpLocks noChangeShapeType="1"/>
            <a:stCxn id="24591" idx="6"/>
          </p:cNvCxnSpPr>
          <p:nvPr/>
        </p:nvCxnSpPr>
        <p:spPr bwMode="auto">
          <a:xfrm>
            <a:off x="2916238" y="4264025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595" name="AutoShape 19"/>
          <p:cNvCxnSpPr>
            <a:cxnSpLocks noChangeShapeType="1"/>
            <a:stCxn id="24592" idx="6"/>
          </p:cNvCxnSpPr>
          <p:nvPr/>
        </p:nvCxnSpPr>
        <p:spPr bwMode="auto">
          <a:xfrm flipV="1">
            <a:off x="2916238" y="4265613"/>
            <a:ext cx="23780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596" name="AutoShape 20"/>
          <p:cNvCxnSpPr>
            <a:cxnSpLocks noChangeShapeType="1"/>
            <a:endCxn id="24593" idx="1"/>
          </p:cNvCxnSpPr>
          <p:nvPr/>
        </p:nvCxnSpPr>
        <p:spPr bwMode="auto">
          <a:xfrm>
            <a:off x="2922588" y="5037138"/>
            <a:ext cx="2414587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597" name="AutoShape 21"/>
          <p:cNvCxnSpPr>
            <a:cxnSpLocks noChangeShapeType="1"/>
            <a:stCxn id="24592" idx="6"/>
          </p:cNvCxnSpPr>
          <p:nvPr/>
        </p:nvCxnSpPr>
        <p:spPr bwMode="auto">
          <a:xfrm>
            <a:off x="2916238" y="5741988"/>
            <a:ext cx="2378075" cy="736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598" name="AutoShape 22"/>
          <p:cNvCxnSpPr>
            <a:cxnSpLocks noChangeShapeType="1"/>
            <a:stCxn id="24585" idx="6"/>
          </p:cNvCxnSpPr>
          <p:nvPr/>
        </p:nvCxnSpPr>
        <p:spPr bwMode="auto">
          <a:xfrm flipV="1">
            <a:off x="2916238" y="4264025"/>
            <a:ext cx="2378075" cy="2212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599" name="AutoShape 23"/>
          <p:cNvCxnSpPr>
            <a:cxnSpLocks noChangeShapeType="1"/>
          </p:cNvCxnSpPr>
          <p:nvPr/>
        </p:nvCxnSpPr>
        <p:spPr bwMode="auto">
          <a:xfrm flipV="1">
            <a:off x="2922588" y="3559175"/>
            <a:ext cx="2371725" cy="1477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600" name="AutoShape 24"/>
          <p:cNvCxnSpPr>
            <a:cxnSpLocks noChangeShapeType="1"/>
            <a:stCxn id="24593" idx="4"/>
          </p:cNvCxnSpPr>
          <p:nvPr/>
        </p:nvCxnSpPr>
        <p:spPr bwMode="auto">
          <a:xfrm>
            <a:off x="5426075" y="5865813"/>
            <a:ext cx="0" cy="477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601" name="AutoShape 25"/>
          <p:cNvCxnSpPr>
            <a:cxnSpLocks noChangeShapeType="1"/>
            <a:endCxn id="24589" idx="0"/>
          </p:cNvCxnSpPr>
          <p:nvPr/>
        </p:nvCxnSpPr>
        <p:spPr bwMode="auto">
          <a:xfrm>
            <a:off x="5426075" y="4395788"/>
            <a:ext cx="0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602" name="AutoShape 26"/>
          <p:cNvCxnSpPr>
            <a:cxnSpLocks noChangeShapeType="1"/>
          </p:cNvCxnSpPr>
          <p:nvPr/>
        </p:nvCxnSpPr>
        <p:spPr bwMode="auto">
          <a:xfrm>
            <a:off x="5426075" y="3692525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603" name="AutoShape 27"/>
          <p:cNvCxnSpPr>
            <a:cxnSpLocks noChangeShapeType="1"/>
            <a:endCxn id="24591" idx="4"/>
          </p:cNvCxnSpPr>
          <p:nvPr/>
        </p:nvCxnSpPr>
        <p:spPr bwMode="auto">
          <a:xfrm flipV="1">
            <a:off x="2792413" y="4387850"/>
            <a:ext cx="0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4604" name="Oval 28"/>
          <p:cNvSpPr>
            <a:spLocks noChangeAspect="1" noChangeArrowheads="1"/>
          </p:cNvSpPr>
          <p:nvPr/>
        </p:nvSpPr>
        <p:spPr bwMode="auto">
          <a:xfrm>
            <a:off x="6629400" y="5638800"/>
            <a:ext cx="249238" cy="2476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6905625" y="5559425"/>
            <a:ext cx="1398588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kumimoji="1" lang="en-US" sz="1600">
                <a:latin typeface="Comic Sans MS" pitchFamily="48" charset="0"/>
              </a:rPr>
              <a:t>vertex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FDFF4-E470-40BD-B4BE-EF928E307004}" type="slidenum">
              <a:rPr lang="en-US"/>
              <a:pPr/>
              <a:t>16</a:t>
            </a:fld>
            <a:endParaRPr lang="en-US" sz="140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Vertex Cover and Independent Set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Claim.  </a:t>
            </a:r>
            <a:r>
              <a:rPr lang="en-US" sz="1800" dirty="0">
                <a:solidFill>
                  <a:schemeClr val="tx1"/>
                </a:solidFill>
              </a:rPr>
              <a:t>VERTEX-COVER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</a:t>
            </a:r>
            <a:r>
              <a:rPr lang="en-US" sz="1800" baseline="-25000" dirty="0">
                <a:solidFill>
                  <a:schemeClr val="tx1"/>
                </a:solidFill>
                <a:sym typeface="Symbol" pitchFamily="48" charset="2"/>
              </a:rPr>
              <a:t>P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 INDEPENDENT-SET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r>
              <a:rPr lang="en-US" sz="1800" dirty="0"/>
              <a:t>Pf. 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We show S is an independent set </a:t>
            </a:r>
            <a:r>
              <a:rPr lang="en-US" sz="1800" dirty="0" err="1">
                <a:solidFill>
                  <a:schemeClr val="tx1"/>
                </a:solidFill>
                <a:sym typeface="Symbol" pitchFamily="48" charset="2"/>
              </a:rPr>
              <a:t>iff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 V  S is a vertex cover.</a:t>
            </a:r>
          </a:p>
        </p:txBody>
      </p:sp>
      <p:sp>
        <p:nvSpPr>
          <p:cNvPr id="26628" name="Oval 4"/>
          <p:cNvSpPr>
            <a:spLocks noChangeAspect="1" noChangeArrowheads="1"/>
          </p:cNvSpPr>
          <p:nvPr/>
        </p:nvSpPr>
        <p:spPr bwMode="auto">
          <a:xfrm>
            <a:off x="2667000" y="4913313"/>
            <a:ext cx="249238" cy="2476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6629" name="Oval 5"/>
          <p:cNvSpPr>
            <a:spLocks noChangeAspect="1" noChangeArrowheads="1"/>
          </p:cNvSpPr>
          <p:nvPr/>
        </p:nvSpPr>
        <p:spPr bwMode="auto">
          <a:xfrm>
            <a:off x="5300663" y="3435350"/>
            <a:ext cx="249237" cy="2492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6630" name="Oval 6"/>
          <p:cNvSpPr>
            <a:spLocks noChangeAspect="1" noChangeArrowheads="1"/>
          </p:cNvSpPr>
          <p:nvPr/>
        </p:nvSpPr>
        <p:spPr bwMode="auto">
          <a:xfrm>
            <a:off x="5300663" y="6351588"/>
            <a:ext cx="249237" cy="2492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6631" name="Oval 7"/>
          <p:cNvSpPr>
            <a:spLocks noChangeAspect="1" noChangeArrowheads="1"/>
          </p:cNvSpPr>
          <p:nvPr/>
        </p:nvSpPr>
        <p:spPr bwMode="auto">
          <a:xfrm>
            <a:off x="5300663" y="4138613"/>
            <a:ext cx="249237" cy="2492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6632" name="Oval 8"/>
          <p:cNvSpPr>
            <a:spLocks noChangeAspect="1" noChangeArrowheads="1"/>
          </p:cNvSpPr>
          <p:nvPr/>
        </p:nvSpPr>
        <p:spPr bwMode="auto">
          <a:xfrm>
            <a:off x="2667000" y="3435350"/>
            <a:ext cx="249238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6633" name="Oval 9"/>
          <p:cNvSpPr>
            <a:spLocks noChangeAspect="1" noChangeArrowheads="1"/>
          </p:cNvSpPr>
          <p:nvPr/>
        </p:nvSpPr>
        <p:spPr bwMode="auto">
          <a:xfrm>
            <a:off x="2667000" y="6351588"/>
            <a:ext cx="249238" cy="2492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6634" name="AutoShape 10"/>
          <p:cNvCxnSpPr>
            <a:cxnSpLocks noChangeShapeType="1"/>
            <a:endCxn id="26637" idx="2"/>
          </p:cNvCxnSpPr>
          <p:nvPr/>
        </p:nvCxnSpPr>
        <p:spPr bwMode="auto">
          <a:xfrm>
            <a:off x="2922588" y="5037138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35" name="AutoShape 11"/>
          <p:cNvCxnSpPr>
            <a:cxnSpLocks noChangeShapeType="1"/>
            <a:stCxn id="26632" idx="6"/>
          </p:cNvCxnSpPr>
          <p:nvPr/>
        </p:nvCxnSpPr>
        <p:spPr bwMode="auto">
          <a:xfrm>
            <a:off x="2916238" y="3560763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36" name="AutoShape 12"/>
          <p:cNvCxnSpPr>
            <a:cxnSpLocks noChangeShapeType="1"/>
            <a:stCxn id="26633" idx="6"/>
          </p:cNvCxnSpPr>
          <p:nvPr/>
        </p:nvCxnSpPr>
        <p:spPr bwMode="auto">
          <a:xfrm>
            <a:off x="2916238" y="6477000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6637" name="Oval 13"/>
          <p:cNvSpPr>
            <a:spLocks noChangeAspect="1" noChangeArrowheads="1"/>
          </p:cNvSpPr>
          <p:nvPr/>
        </p:nvSpPr>
        <p:spPr bwMode="auto">
          <a:xfrm>
            <a:off x="5300663" y="4913313"/>
            <a:ext cx="249237" cy="2476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6638" name="AutoShape 14"/>
          <p:cNvCxnSpPr>
            <a:cxnSpLocks noChangeShapeType="1"/>
            <a:stCxn id="26632" idx="6"/>
          </p:cNvCxnSpPr>
          <p:nvPr/>
        </p:nvCxnSpPr>
        <p:spPr bwMode="auto">
          <a:xfrm>
            <a:off x="2916238" y="3560763"/>
            <a:ext cx="237807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6639" name="Oval 15"/>
          <p:cNvSpPr>
            <a:spLocks noChangeAspect="1" noChangeArrowheads="1"/>
          </p:cNvSpPr>
          <p:nvPr/>
        </p:nvSpPr>
        <p:spPr bwMode="auto">
          <a:xfrm>
            <a:off x="2667000" y="4138613"/>
            <a:ext cx="249238" cy="2492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6640" name="Oval 16"/>
          <p:cNvSpPr>
            <a:spLocks noChangeAspect="1" noChangeArrowheads="1"/>
          </p:cNvSpPr>
          <p:nvPr/>
        </p:nvSpPr>
        <p:spPr bwMode="auto">
          <a:xfrm>
            <a:off x="2667000" y="5616575"/>
            <a:ext cx="249238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sp>
        <p:nvSpPr>
          <p:cNvPr id="26641" name="Oval 17"/>
          <p:cNvSpPr>
            <a:spLocks noChangeAspect="1" noChangeArrowheads="1"/>
          </p:cNvSpPr>
          <p:nvPr/>
        </p:nvSpPr>
        <p:spPr bwMode="auto">
          <a:xfrm>
            <a:off x="5300663" y="5616575"/>
            <a:ext cx="249237" cy="2492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latin typeface="Comic Sans MS" pitchFamily="48" charset="0"/>
            </a:endParaRPr>
          </a:p>
        </p:txBody>
      </p:sp>
      <p:cxnSp>
        <p:nvCxnSpPr>
          <p:cNvPr id="26642" name="AutoShape 18"/>
          <p:cNvCxnSpPr>
            <a:cxnSpLocks noChangeShapeType="1"/>
            <a:stCxn id="26639" idx="6"/>
          </p:cNvCxnSpPr>
          <p:nvPr/>
        </p:nvCxnSpPr>
        <p:spPr bwMode="auto">
          <a:xfrm>
            <a:off x="2916238" y="4264025"/>
            <a:ext cx="2378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43" name="AutoShape 19"/>
          <p:cNvCxnSpPr>
            <a:cxnSpLocks noChangeShapeType="1"/>
            <a:stCxn id="26640" idx="6"/>
          </p:cNvCxnSpPr>
          <p:nvPr/>
        </p:nvCxnSpPr>
        <p:spPr bwMode="auto">
          <a:xfrm flipV="1">
            <a:off x="2916238" y="4265613"/>
            <a:ext cx="23780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44" name="AutoShape 20"/>
          <p:cNvCxnSpPr>
            <a:cxnSpLocks noChangeShapeType="1"/>
            <a:endCxn id="26641" idx="1"/>
          </p:cNvCxnSpPr>
          <p:nvPr/>
        </p:nvCxnSpPr>
        <p:spPr bwMode="auto">
          <a:xfrm>
            <a:off x="2922588" y="5037138"/>
            <a:ext cx="2414587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45" name="AutoShape 21"/>
          <p:cNvCxnSpPr>
            <a:cxnSpLocks noChangeShapeType="1"/>
            <a:stCxn id="26640" idx="6"/>
          </p:cNvCxnSpPr>
          <p:nvPr/>
        </p:nvCxnSpPr>
        <p:spPr bwMode="auto">
          <a:xfrm>
            <a:off x="2916238" y="5741988"/>
            <a:ext cx="2378075" cy="736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46" name="AutoShape 22"/>
          <p:cNvCxnSpPr>
            <a:cxnSpLocks noChangeShapeType="1"/>
            <a:stCxn id="26633" idx="6"/>
          </p:cNvCxnSpPr>
          <p:nvPr/>
        </p:nvCxnSpPr>
        <p:spPr bwMode="auto">
          <a:xfrm flipV="1">
            <a:off x="2916238" y="4264025"/>
            <a:ext cx="2378075" cy="2212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47" name="AutoShape 23"/>
          <p:cNvCxnSpPr>
            <a:cxnSpLocks noChangeShapeType="1"/>
          </p:cNvCxnSpPr>
          <p:nvPr/>
        </p:nvCxnSpPr>
        <p:spPr bwMode="auto">
          <a:xfrm flipV="1">
            <a:off x="2922588" y="3559175"/>
            <a:ext cx="2371725" cy="1477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48" name="AutoShape 24"/>
          <p:cNvCxnSpPr>
            <a:cxnSpLocks noChangeShapeType="1"/>
            <a:stCxn id="26641" idx="4"/>
          </p:cNvCxnSpPr>
          <p:nvPr/>
        </p:nvCxnSpPr>
        <p:spPr bwMode="auto">
          <a:xfrm>
            <a:off x="5426075" y="5865813"/>
            <a:ext cx="0" cy="477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49" name="AutoShape 25"/>
          <p:cNvCxnSpPr>
            <a:cxnSpLocks noChangeShapeType="1"/>
            <a:endCxn id="26637" idx="0"/>
          </p:cNvCxnSpPr>
          <p:nvPr/>
        </p:nvCxnSpPr>
        <p:spPr bwMode="auto">
          <a:xfrm>
            <a:off x="5426075" y="4395788"/>
            <a:ext cx="0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50" name="AutoShape 26"/>
          <p:cNvCxnSpPr>
            <a:cxnSpLocks noChangeShapeType="1"/>
          </p:cNvCxnSpPr>
          <p:nvPr/>
        </p:nvCxnSpPr>
        <p:spPr bwMode="auto">
          <a:xfrm>
            <a:off x="5426075" y="3692525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51" name="AutoShape 27"/>
          <p:cNvCxnSpPr>
            <a:cxnSpLocks noChangeShapeType="1"/>
            <a:endCxn id="26639" idx="4"/>
          </p:cNvCxnSpPr>
          <p:nvPr/>
        </p:nvCxnSpPr>
        <p:spPr bwMode="auto">
          <a:xfrm flipV="1">
            <a:off x="2792413" y="4387850"/>
            <a:ext cx="0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6652" name="Oval 28"/>
          <p:cNvSpPr>
            <a:spLocks noChangeAspect="1" noChangeArrowheads="1"/>
          </p:cNvSpPr>
          <p:nvPr/>
        </p:nvSpPr>
        <p:spPr bwMode="auto">
          <a:xfrm>
            <a:off x="6629400" y="5638800"/>
            <a:ext cx="249238" cy="2476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6905625" y="5559425"/>
            <a:ext cx="1398588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kumimoji="1" lang="en-US" sz="1600">
                <a:latin typeface="Comic Sans MS" pitchFamily="48" charset="0"/>
              </a:rPr>
              <a:t>vertex cover</a:t>
            </a:r>
          </a:p>
        </p:txBody>
      </p:sp>
      <p:sp>
        <p:nvSpPr>
          <p:cNvPr id="26654" name="Oval 30"/>
          <p:cNvSpPr>
            <a:spLocks noChangeAspect="1" noChangeArrowheads="1"/>
          </p:cNvSpPr>
          <p:nvPr/>
        </p:nvSpPr>
        <p:spPr bwMode="auto">
          <a:xfrm>
            <a:off x="6629400" y="5184775"/>
            <a:ext cx="249238" cy="2476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 sz="1200">
              <a:solidFill>
                <a:schemeClr val="bg1"/>
              </a:solidFill>
              <a:latin typeface="Comic Sans MS" pitchFamily="48" charset="0"/>
            </a:endParaRPr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6905625" y="5105400"/>
            <a:ext cx="1703388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kumimoji="1" lang="en-US" sz="1600">
                <a:latin typeface="Comic Sans MS" pitchFamily="48" charset="0"/>
              </a:rPr>
              <a:t>independent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5A87B-7102-4C16-A42B-4480AB539EAD}" type="slidenum">
              <a:rPr lang="en-US"/>
              <a:pPr/>
              <a:t>17</a:t>
            </a:fld>
            <a:endParaRPr lang="en-US" sz="1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sz="3200" dirty="0"/>
              <a:t>Vertex Cover and Independent Set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54975" cy="5410200"/>
          </a:xfrm>
        </p:spPr>
        <p:txBody>
          <a:bodyPr/>
          <a:lstStyle/>
          <a:p>
            <a:r>
              <a:rPr lang="en-US" sz="1800" dirty="0"/>
              <a:t>Claim.  </a:t>
            </a:r>
            <a:r>
              <a:rPr lang="en-US" sz="1800" dirty="0">
                <a:solidFill>
                  <a:schemeClr val="tx1"/>
                </a:solidFill>
              </a:rPr>
              <a:t>VERTEX-COVER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</a:t>
            </a:r>
            <a:r>
              <a:rPr lang="en-US" sz="1800" baseline="-25000" dirty="0">
                <a:solidFill>
                  <a:schemeClr val="tx1"/>
                </a:solidFill>
                <a:sym typeface="Symbol" pitchFamily="48" charset="2"/>
              </a:rPr>
              <a:t>P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 INDEPENDENT-SET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r>
              <a:rPr lang="en-US" sz="1800" dirty="0"/>
              <a:t>Pf. 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We show S is an independent set </a:t>
            </a:r>
            <a:r>
              <a:rPr lang="en-US" sz="1800" dirty="0" err="1">
                <a:solidFill>
                  <a:schemeClr val="tx1"/>
                </a:solidFill>
                <a:sym typeface="Symbol" pitchFamily="48" charset="2"/>
              </a:rPr>
              <a:t>iff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 V  S is a vertex cover.</a:t>
            </a:r>
          </a:p>
          <a:p>
            <a:endParaRPr lang="en-US" sz="1800" dirty="0">
              <a:sym typeface="Symbol" pitchFamily="48" charset="2"/>
            </a:endParaRPr>
          </a:p>
          <a:p>
            <a:r>
              <a:rPr lang="en-US" sz="1800" dirty="0">
                <a:sym typeface="Symbol" pitchFamily="48" charset="2"/>
              </a:rPr>
              <a:t></a:t>
            </a:r>
          </a:p>
          <a:p>
            <a:pPr lvl="1"/>
            <a:r>
              <a:rPr lang="en-US" sz="1800" dirty="0">
                <a:sym typeface="Symbol" pitchFamily="48" charset="2"/>
              </a:rPr>
              <a:t>Let S be any independent set.</a:t>
            </a:r>
          </a:p>
          <a:p>
            <a:pPr lvl="1"/>
            <a:r>
              <a:rPr lang="en-US" sz="1800" dirty="0">
                <a:sym typeface="Symbol" pitchFamily="48" charset="2"/>
              </a:rPr>
              <a:t>Consider an arbitrary edge (u, v).</a:t>
            </a:r>
          </a:p>
          <a:p>
            <a:pPr lvl="1"/>
            <a:r>
              <a:rPr lang="en-US" sz="1800" dirty="0">
                <a:sym typeface="Symbol" pitchFamily="48" charset="2"/>
              </a:rPr>
              <a:t>S independent  u  S or v  S    u  V  S or v  V  S.</a:t>
            </a:r>
          </a:p>
          <a:p>
            <a:pPr lvl="1"/>
            <a:r>
              <a:rPr lang="en-US" sz="1800" dirty="0">
                <a:sym typeface="Symbol" pitchFamily="48" charset="2"/>
              </a:rPr>
              <a:t>Thus, V  S covers (u, v).</a:t>
            </a:r>
          </a:p>
          <a:p>
            <a:pPr lvl="1"/>
            <a:endParaRPr lang="en-US" dirty="0">
              <a:sym typeface="Symbol" pitchFamily="48" charset="2"/>
            </a:endParaRPr>
          </a:p>
          <a:p>
            <a:r>
              <a:rPr lang="en-US" sz="1600" dirty="0">
                <a:sym typeface="Symbol" pitchFamily="48" charset="2"/>
              </a:rPr>
              <a:t></a:t>
            </a:r>
            <a:r>
              <a:rPr lang="en-US" sz="1600" dirty="0">
                <a:solidFill>
                  <a:schemeClr val="tx1"/>
                </a:solidFill>
                <a:sym typeface="Symbol" pitchFamily="48" charset="2"/>
              </a:rPr>
              <a:t> </a:t>
            </a:r>
            <a:endParaRPr lang="en-US" sz="1600" dirty="0">
              <a:sym typeface="Symbol" pitchFamily="48" charset="2"/>
            </a:endParaRPr>
          </a:p>
          <a:p>
            <a:pPr lvl="1"/>
            <a:r>
              <a:rPr lang="en-US" sz="1600" dirty="0">
                <a:sym typeface="Symbol" pitchFamily="48" charset="2"/>
              </a:rPr>
              <a:t>Let V  S be any vertex cover.</a:t>
            </a:r>
          </a:p>
          <a:p>
            <a:pPr lvl="1"/>
            <a:r>
              <a:rPr lang="en-US" sz="1600" dirty="0">
                <a:sym typeface="Symbol" pitchFamily="48" charset="2"/>
              </a:rPr>
              <a:t>Consider two nodes u  S and v  S.</a:t>
            </a:r>
          </a:p>
          <a:p>
            <a:pPr lvl="1"/>
            <a:r>
              <a:rPr lang="en-US" sz="1600" dirty="0">
                <a:sym typeface="Symbol" pitchFamily="48" charset="2"/>
              </a:rPr>
              <a:t>Observe that (u, v)  E since V  S is a vertex cover.</a:t>
            </a:r>
          </a:p>
          <a:p>
            <a:pPr lvl="1"/>
            <a:r>
              <a:rPr lang="en-US" sz="1600" dirty="0">
                <a:sym typeface="Symbol" pitchFamily="48" charset="2"/>
              </a:rPr>
              <a:t>Thus, no two nodes in S are joined by an edge   S independent set. </a:t>
            </a:r>
            <a:r>
              <a:rPr lang="en-US" sz="1600" dirty="0">
                <a:ea typeface="Lucida Grande" pitchFamily="48" charset="0"/>
                <a:cs typeface="Lucida Grande" pitchFamily="48" charset="0"/>
              </a:rPr>
              <a:t>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Set Cover Problem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1524000"/>
            <a:ext cx="8305800" cy="322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dirty="0" smtClean="0"/>
              <a:t>SET COVER</a:t>
            </a:r>
            <a:r>
              <a:rPr lang="en-US" dirty="0" smtClean="0"/>
              <a:t>:  Given a set U of elements, a collection 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. . . 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m</a:t>
            </a:r>
            <a:r>
              <a:rPr lang="en-US" dirty="0" smtClean="0"/>
              <a:t> of subsets of U, and an integer k, does there exist a collection of </a:t>
            </a:r>
            <a:r>
              <a:rPr lang="en-US" dirty="0" smtClean="0">
                <a:sym typeface="Symbol" pitchFamily="48" charset="2"/>
              </a:rPr>
              <a:t>at most</a:t>
            </a:r>
            <a:r>
              <a:rPr lang="en-US" dirty="0" smtClean="0"/>
              <a:t> k of these sets whose union is equal to U?</a:t>
            </a:r>
            <a:endParaRPr lang="en-US" dirty="0" smtClean="0">
              <a:sym typeface="Symbol" pitchFamily="48" charset="2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Sample application.</a:t>
            </a:r>
          </a:p>
          <a:p>
            <a:pPr lvl="1"/>
            <a:r>
              <a:rPr lang="en-US" dirty="0" smtClean="0"/>
              <a:t>m available pieces of software.</a:t>
            </a:r>
          </a:p>
          <a:p>
            <a:pPr lvl="1"/>
            <a:r>
              <a:rPr lang="en-US" dirty="0" smtClean="0"/>
              <a:t>Set U of n capabilities that we would like our system to have.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ith</a:t>
            </a:r>
            <a:r>
              <a:rPr lang="en-US" dirty="0" smtClean="0"/>
              <a:t> piece of software provides the set S</a:t>
            </a:r>
            <a:r>
              <a:rPr lang="en-US" sz="2000" baseline="-25000" dirty="0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48" charset="2"/>
              </a:rPr>
              <a:t> U of capabilities.</a:t>
            </a:r>
          </a:p>
          <a:p>
            <a:pPr lvl="1"/>
            <a:r>
              <a:rPr lang="en-US" dirty="0" smtClean="0">
                <a:sym typeface="Symbol" pitchFamily="48" charset="2"/>
              </a:rPr>
              <a:t>Goal:  achieve all n capabilities using fewest pieces of software.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0" y="5181600"/>
            <a:ext cx="3947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Vertex Cover </a:t>
            </a:r>
            <a:r>
              <a:rPr lang="en-US" sz="2400" dirty="0" smtClean="0">
                <a:solidFill>
                  <a:srgbClr val="FF0000"/>
                </a:solidFill>
              </a:rPr>
              <a:t> ≤</a:t>
            </a:r>
            <a:r>
              <a:rPr lang="en-US" sz="2400" baseline="-25000" dirty="0" smtClean="0">
                <a:solidFill>
                  <a:srgbClr val="FF0000"/>
                </a:solidFill>
              </a:rPr>
              <a:t>P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Set Cover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152400" y="228600"/>
            <a:ext cx="3124200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</a:rPr>
              <a:t>Satisfiability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</a:rPr>
              <a:t> Problem</a:t>
            </a:r>
            <a:endParaRPr lang="en-US" sz="2400" dirty="0">
              <a:solidFill>
                <a:srgbClr val="C00000"/>
              </a:solidFill>
              <a:latin typeface="Arial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4876800"/>
          </a:xfrm>
        </p:spPr>
        <p:txBody>
          <a:bodyPr/>
          <a:lstStyle/>
          <a:p>
            <a:r>
              <a:rPr lang="en-US" sz="1800" dirty="0">
                <a:solidFill>
                  <a:srgbClr val="CC0099"/>
                </a:solidFill>
              </a:rPr>
              <a:t>Literal</a:t>
            </a:r>
            <a:r>
              <a:rPr lang="en-US" sz="1800" dirty="0"/>
              <a:t>:	</a:t>
            </a:r>
            <a:r>
              <a:rPr lang="en-US" sz="1800" dirty="0">
                <a:solidFill>
                  <a:schemeClr val="tx1"/>
                </a:solidFill>
              </a:rPr>
              <a:t>A Boolean variable or its negation.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rgbClr val="CC0099"/>
                </a:solidFill>
              </a:rPr>
              <a:t>Clause</a:t>
            </a:r>
            <a:r>
              <a:rPr lang="en-US" sz="1800" dirty="0"/>
              <a:t>:	</a:t>
            </a:r>
            <a:r>
              <a:rPr lang="en-US" sz="1800" dirty="0">
                <a:solidFill>
                  <a:schemeClr val="tx1"/>
                </a:solidFill>
              </a:rPr>
              <a:t>A disjunction of literals.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rgbClr val="CC0099"/>
                </a:solidFill>
              </a:rPr>
              <a:t>Conjunctive normal form</a:t>
            </a:r>
            <a:r>
              <a:rPr lang="en-US" sz="1800" dirty="0"/>
              <a:t>:  </a:t>
            </a:r>
            <a:r>
              <a:rPr lang="en-US" sz="1800" dirty="0">
                <a:solidFill>
                  <a:schemeClr val="tx1"/>
                </a:solidFill>
              </a:rPr>
              <a:t>A propositional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formula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 </a:t>
            </a:r>
            <a:r>
              <a:rPr lang="en-US" sz="1800" dirty="0">
                <a:solidFill>
                  <a:schemeClr val="tx1"/>
                </a:solidFill>
              </a:rPr>
              <a:t>that is the conjunction of clauses.</a:t>
            </a:r>
          </a:p>
          <a:p>
            <a:pPr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SAT:  </a:t>
            </a:r>
            <a:r>
              <a:rPr lang="en-US" sz="1800" dirty="0">
                <a:solidFill>
                  <a:schemeClr val="tx1"/>
                </a:solidFill>
              </a:rPr>
              <a:t>Given CNF formula </a:t>
            </a:r>
            <a:r>
              <a:rPr lang="en-US" sz="1800" dirty="0">
                <a:solidFill>
                  <a:schemeClr val="tx1"/>
                </a:solidFill>
                <a:sym typeface="Symbol" pitchFamily="48" charset="2"/>
              </a:rPr>
              <a:t></a:t>
            </a:r>
            <a:r>
              <a:rPr lang="en-US" sz="1800" dirty="0">
                <a:solidFill>
                  <a:schemeClr val="tx1"/>
                </a:solidFill>
              </a:rPr>
              <a:t>, does it have a satisfying truth assignment?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3-SAT:  </a:t>
            </a:r>
            <a:r>
              <a:rPr lang="en-US" sz="1800" dirty="0">
                <a:solidFill>
                  <a:schemeClr val="tx1"/>
                </a:solidFill>
              </a:rPr>
              <a:t>SAT where each clause contains exactly 3 literals.</a:t>
            </a: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6137275" y="1631950"/>
          <a:ext cx="1812925" cy="317500"/>
        </p:xfrm>
        <a:graphic>
          <a:graphicData uri="http://schemas.openxmlformats.org/presentationml/2006/ole">
            <p:oleObj spid="_x0000_s1026" name="Equation" r:id="rId4" imgW="1816100" imgH="317500" progId="Equation.3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6110288" y="946150"/>
          <a:ext cx="827087" cy="293688"/>
        </p:xfrm>
        <a:graphic>
          <a:graphicData uri="http://schemas.openxmlformats.org/presentationml/2006/ole">
            <p:oleObj spid="_x0000_s1027" name="Equation" r:id="rId5" imgW="825500" imgH="292100" progId="Equation.3">
              <p:embed/>
            </p:oleObj>
          </a:graphicData>
        </a:graphic>
      </p:graphicFrame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6049963" y="2406650"/>
          <a:ext cx="2255837" cy="266700"/>
        </p:xfrm>
        <a:graphic>
          <a:graphicData uri="http://schemas.openxmlformats.org/presentationml/2006/ole">
            <p:oleObj spid="_x0000_s1028" name="Equation" r:id="rId6" imgW="2260600" imgH="266700" progId="Equation.3">
              <p:embed/>
            </p:oleObj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990600" y="5257800"/>
          <a:ext cx="6173788" cy="339725"/>
        </p:xfrm>
        <a:graphic>
          <a:graphicData uri="http://schemas.openxmlformats.org/presentationml/2006/ole">
            <p:oleObj spid="_x0000_s1029" name="Equation" r:id="rId7" imgW="6540500" imgH="355600" progId="Equation.3">
              <p:embed/>
            </p:oleObj>
          </a:graphicData>
        </a:graphic>
      </p:graphicFrame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5124450" y="4783138"/>
            <a:ext cx="3078163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kumimoji="1" lang="en-US" sz="1200">
                <a:solidFill>
                  <a:schemeClr val="hlink"/>
                </a:solidFill>
                <a:latin typeface="Comic Sans MS" pitchFamily="48" charset="0"/>
              </a:rPr>
              <a:t>each corresponds to a different variable</a:t>
            </a:r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6480175" y="4587875"/>
            <a:ext cx="104775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r>
              <a:rPr lang="en-US" sz="2400" dirty="0" smtClean="0"/>
              <a:t>Review of Computational Complexity; </a:t>
            </a:r>
          </a:p>
          <a:p>
            <a:r>
              <a:rPr lang="en-US" sz="2400" dirty="0" smtClean="0"/>
              <a:t>Approximation Algorithms;</a:t>
            </a:r>
          </a:p>
          <a:p>
            <a:r>
              <a:rPr lang="en-US" sz="2400" dirty="0" smtClean="0"/>
              <a:t>Randomized Algorithms;</a:t>
            </a:r>
          </a:p>
          <a:p>
            <a:r>
              <a:rPr lang="en-US" sz="2400" dirty="0" smtClean="0"/>
              <a:t>Online Algorithms</a:t>
            </a:r>
          </a:p>
          <a:p>
            <a:r>
              <a:rPr lang="en-US" sz="2400" dirty="0" smtClean="0"/>
              <a:t>Distributed Algorithms </a:t>
            </a:r>
          </a:p>
          <a:p>
            <a:pPr>
              <a:buFontTx/>
              <a:buNone/>
            </a:pPr>
            <a:r>
              <a:rPr lang="en-US" sz="2400" dirty="0" smtClean="0"/>
              <a:t>.</a:t>
            </a: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600200" y="304800"/>
            <a:ext cx="6029325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200" dirty="0">
                <a:solidFill>
                  <a:srgbClr val="CC0099"/>
                </a:solidFill>
                <a:latin typeface="Arial" pitchFamily="34" charset="0"/>
              </a:rPr>
              <a:t>Course Contents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Class P and NP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18288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 is the set of all decision problems solvable by deterministic algorithms in polynomial time.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85800" y="35052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NP is the set of all decision problems solvable by nondeterministic algorithms in polynomial time.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2819400" y="4495800"/>
            <a:ext cx="2514600" cy="182880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048000" y="5410200"/>
            <a:ext cx="1066800" cy="609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38600" y="4876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54864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1524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P = NP?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4800600"/>
            <a:ext cx="2170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Open Problem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Cook’s Theorem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18288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Satisfiability</a:t>
            </a:r>
            <a:r>
              <a:rPr lang="en-US" sz="2400" dirty="0" smtClean="0"/>
              <a:t> problem is in P if and only if P = NP.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2819400" y="4495800"/>
            <a:ext cx="2514600" cy="182880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048000" y="5410200"/>
            <a:ext cx="1066800" cy="609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38600" y="4876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54864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1524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P = NP?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4800600"/>
            <a:ext cx="2170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Open Problem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600200" y="304800"/>
            <a:ext cx="6096000" cy="762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NP-hard  Problem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3400" y="12954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problem X is NP-hard if and only if </a:t>
            </a:r>
            <a:r>
              <a:rPr lang="en-US" sz="2400" dirty="0" err="1" smtClean="0">
                <a:solidFill>
                  <a:srgbClr val="FF0000"/>
                </a:solidFill>
              </a:rPr>
              <a:t>satisfiability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≤</a:t>
            </a:r>
            <a:r>
              <a:rPr lang="en-US" sz="2400" baseline="-25000" dirty="0" smtClean="0">
                <a:solidFill>
                  <a:srgbClr val="FF0000"/>
                </a:solidFill>
              </a:rPr>
              <a:t>P </a:t>
            </a:r>
            <a:r>
              <a:rPr lang="en-US" sz="2400" dirty="0" smtClean="0">
                <a:solidFill>
                  <a:srgbClr val="FF0000"/>
                </a:solidFill>
              </a:rPr>
              <a:t> X.</a:t>
            </a:r>
            <a:endParaRPr lang="en-US" sz="2400" dirty="0" smtClean="0"/>
          </a:p>
          <a:p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2819400" y="4495800"/>
            <a:ext cx="2819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048000" y="5410200"/>
            <a:ext cx="1066800" cy="609600"/>
          </a:xfrm>
          <a:prstGeom prst="ellipse">
            <a:avLst/>
          </a:prstGeom>
          <a:solidFill>
            <a:schemeClr val="accent3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81400" y="47244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54864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1752600" y="2362200"/>
            <a:ext cx="59436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 rot="10800000" flipV="1">
            <a:off x="381000" y="2438400"/>
            <a:ext cx="876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NP-Complete  Problem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34290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problem X is NP-Complete if X is NP-hard and X </a:t>
            </a:r>
            <a:r>
              <a:rPr lang="az-Cyrl-AZ" sz="2400" dirty="0" smtClean="0"/>
              <a:t>є</a:t>
            </a:r>
            <a:r>
              <a:rPr lang="en-US" sz="2400" dirty="0" smtClean="0"/>
              <a:t>  NP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 smtClean="0"/>
          </a:p>
          <a:p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4343400" y="4495800"/>
            <a:ext cx="24384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715000" y="55626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NP-hard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19600" y="5105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NP-complete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To prove a problem X is NP-complete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26670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Show that the problem X is in NP.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Show that the problem X is NP-hard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2819400" y="4495800"/>
            <a:ext cx="2819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048000" y="5410200"/>
            <a:ext cx="1066800" cy="609600"/>
          </a:xfrm>
          <a:prstGeom prst="ellipse">
            <a:avLst/>
          </a:prstGeom>
          <a:solidFill>
            <a:schemeClr val="accent3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581400" y="47244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54864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343400" y="4495800"/>
            <a:ext cx="24384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715000" y="55626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NP-hard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19600" y="5105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NP-complete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To prove a problem X is in NP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26670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If we can verify a solution of X in polynomial time using deterministic algorithm then the problem is in NP.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To prove a problem X is NP-hard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26670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Pick a problem Y already known to be NP-hard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Show   Y  </a:t>
            </a:r>
            <a:r>
              <a:rPr lang="en-US" sz="2400" dirty="0" smtClean="0">
                <a:solidFill>
                  <a:srgbClr val="FF0000"/>
                </a:solidFill>
              </a:rPr>
              <a:t>≤</a:t>
            </a:r>
            <a:r>
              <a:rPr lang="en-US" sz="2400" baseline="-25000" dirty="0" smtClean="0">
                <a:solidFill>
                  <a:srgbClr val="FF0000"/>
                </a:solidFill>
              </a:rPr>
              <a:t>P  </a:t>
            </a:r>
            <a:r>
              <a:rPr lang="en-US" sz="2400" dirty="0" smtClean="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Graph Coloring Problem</a:t>
            </a:r>
            <a:r>
              <a:rPr lang="en-US" sz="3600" dirty="0" smtClean="0">
                <a:solidFill>
                  <a:srgbClr val="CC0099"/>
                </a:solidFill>
              </a:rPr>
              <a:t> </a:t>
            </a:r>
            <a:endParaRPr lang="en-US" sz="3600" dirty="0" smtClean="0">
              <a:solidFill>
                <a:srgbClr val="CC009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44958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Given a graph </a:t>
            </a:r>
            <a:r>
              <a:rPr lang="en-US" sz="2400" i="1" dirty="0" smtClean="0"/>
              <a:t>G</a:t>
            </a:r>
            <a:r>
              <a:rPr lang="en-US" sz="2400" dirty="0" smtClean="0"/>
              <a:t> and a bound </a:t>
            </a:r>
            <a:r>
              <a:rPr lang="en-US" sz="2400" i="1" dirty="0" smtClean="0"/>
              <a:t>k</a:t>
            </a:r>
            <a:r>
              <a:rPr lang="en-US" sz="2400" dirty="0" smtClean="0"/>
              <a:t>, does </a:t>
            </a:r>
            <a:r>
              <a:rPr lang="en-US" sz="2400" i="1" dirty="0" smtClean="0"/>
              <a:t>G</a:t>
            </a:r>
            <a:r>
              <a:rPr lang="en-US" sz="2400" dirty="0" smtClean="0"/>
              <a:t> have a </a:t>
            </a:r>
            <a:r>
              <a:rPr lang="en-US" sz="2400" i="1" dirty="0" smtClean="0"/>
              <a:t>k</a:t>
            </a:r>
            <a:r>
              <a:rPr lang="en-US" sz="2400" dirty="0" smtClean="0"/>
              <a:t>-coloring?</a:t>
            </a: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09600" y="1371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(vertex) coloring of a graph is an assignment of colors to the vertices so that adjacent vertices have distinct colors?</a:t>
            </a: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685800" y="32766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i="1" dirty="0" smtClean="0"/>
              <a:t>k</a:t>
            </a:r>
            <a:r>
              <a:rPr lang="en-US" sz="2400" dirty="0" smtClean="0"/>
              <a:t>-coloring of a graph uses at most k-colors.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2-Coloring Problem</a:t>
            </a:r>
            <a:r>
              <a:rPr lang="en-US" sz="3600" dirty="0" smtClean="0">
                <a:solidFill>
                  <a:srgbClr val="CC0099"/>
                </a:solidFill>
              </a:rPr>
              <a:t> </a:t>
            </a:r>
            <a:endParaRPr lang="en-US" sz="3600" dirty="0" smtClean="0">
              <a:solidFill>
                <a:srgbClr val="CC009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" y="16002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Given a graph </a:t>
            </a:r>
            <a:r>
              <a:rPr lang="en-US" sz="2400" i="1" dirty="0" smtClean="0"/>
              <a:t>G</a:t>
            </a:r>
            <a:r>
              <a:rPr lang="en-US" sz="2400" dirty="0" smtClean="0"/>
              <a:t>, does </a:t>
            </a:r>
            <a:r>
              <a:rPr lang="en-US" sz="2400" i="1" dirty="0" smtClean="0"/>
              <a:t>G</a:t>
            </a:r>
            <a:r>
              <a:rPr lang="en-US" sz="2400" dirty="0" smtClean="0"/>
              <a:t> have a </a:t>
            </a:r>
            <a:r>
              <a:rPr lang="en-US" sz="2400" i="1" dirty="0" smtClean="0"/>
              <a:t>2</a:t>
            </a:r>
            <a:r>
              <a:rPr lang="en-US" sz="2400" dirty="0" smtClean="0"/>
              <a:t>-coloring?</a:t>
            </a: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533400" y="22860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2</a:t>
            </a:r>
            <a:r>
              <a:rPr lang="en-US" sz="2400" dirty="0" smtClean="0"/>
              <a:t>-coloring</a:t>
            </a:r>
            <a:r>
              <a:rPr lang="en-US" sz="2400" dirty="0" smtClean="0"/>
              <a:t> </a:t>
            </a:r>
            <a:r>
              <a:rPr lang="en-US" sz="2400" dirty="0" smtClean="0"/>
              <a:t>problem is in P.       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err="1" smtClean="0"/>
              <a:t>n</a:t>
            </a:r>
            <a:r>
              <a:rPr lang="en-US" sz="2400" dirty="0" err="1" smtClean="0"/>
              <a:t>+</a:t>
            </a:r>
            <a:r>
              <a:rPr lang="en-US" sz="2400" i="1" dirty="0" err="1" smtClean="0"/>
              <a:t>m</a:t>
            </a:r>
            <a:r>
              <a:rPr lang="en-US" sz="2400" dirty="0" smtClean="0"/>
              <a:t>) time algorithm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3</a:t>
            </a:r>
            <a:r>
              <a:rPr lang="en-US" sz="3600" dirty="0" smtClean="0">
                <a:solidFill>
                  <a:srgbClr val="CC0099"/>
                </a:solidFill>
              </a:rPr>
              <a:t>-Coloring Problem</a:t>
            </a:r>
            <a:r>
              <a:rPr lang="en-US" sz="3600" dirty="0" smtClean="0">
                <a:solidFill>
                  <a:srgbClr val="CC0099"/>
                </a:solidFill>
              </a:rPr>
              <a:t> is NP-complete</a:t>
            </a:r>
            <a:endParaRPr lang="en-US" sz="3600" dirty="0" smtClean="0">
              <a:solidFill>
                <a:srgbClr val="CC009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2860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3</a:t>
            </a:r>
            <a:r>
              <a:rPr lang="en-US" sz="2400" dirty="0" smtClean="0"/>
              <a:t>-coloring problem is in NP: </a:t>
            </a:r>
          </a:p>
          <a:p>
            <a:endParaRPr lang="en-US" sz="2400" dirty="0" smtClean="0"/>
          </a:p>
          <a:p>
            <a:r>
              <a:rPr lang="en-US" sz="2400" dirty="0" smtClean="0"/>
              <a:t>One can verify in polynomial time that at most k-colors are used, and no two pair of nodes joined by an edge receive the same color.      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err="1" smtClean="0"/>
              <a:t>n</a:t>
            </a:r>
            <a:r>
              <a:rPr lang="en-US" sz="2400" dirty="0" err="1" smtClean="0"/>
              <a:t>+</a:t>
            </a:r>
            <a:r>
              <a:rPr lang="en-US" sz="2400" i="1" dirty="0" err="1" smtClean="0"/>
              <a:t>m</a:t>
            </a:r>
            <a:r>
              <a:rPr lang="en-US" sz="2400" dirty="0" smtClean="0"/>
              <a:t>) time 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3</a:t>
            </a:r>
            <a:r>
              <a:rPr lang="en-US" sz="3600" dirty="0" smtClean="0">
                <a:solidFill>
                  <a:srgbClr val="CC0099"/>
                </a:solidFill>
              </a:rPr>
              <a:t>-Coloring Problem</a:t>
            </a:r>
            <a:r>
              <a:rPr lang="en-US" sz="3600" dirty="0" smtClean="0">
                <a:solidFill>
                  <a:srgbClr val="CC0099"/>
                </a:solidFill>
              </a:rPr>
              <a:t> is NP-complete</a:t>
            </a:r>
            <a:endParaRPr lang="en-US" sz="3600" dirty="0" smtClean="0">
              <a:solidFill>
                <a:srgbClr val="CC009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286000"/>
            <a:ext cx="8305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3</a:t>
            </a:r>
            <a:r>
              <a:rPr lang="en-US" sz="2400" dirty="0" smtClean="0"/>
              <a:t>-coloring problem is in NP-hard: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209800" y="3352800"/>
            <a:ext cx="4102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3-SAT  </a:t>
            </a:r>
            <a:r>
              <a:rPr lang="en-US" dirty="0" smtClean="0">
                <a:solidFill>
                  <a:srgbClr val="FF0000"/>
                </a:solidFill>
              </a:rPr>
              <a:t>≤</a:t>
            </a:r>
            <a:r>
              <a:rPr lang="en-US" baseline="-25000" dirty="0" smtClean="0">
                <a:solidFill>
                  <a:srgbClr val="FF0000"/>
                </a:solidFill>
              </a:rPr>
              <a:t>P  </a:t>
            </a:r>
            <a:r>
              <a:rPr lang="en-US" dirty="0" smtClean="0"/>
              <a:t> </a:t>
            </a:r>
            <a:r>
              <a:rPr lang="en-US" sz="2400" dirty="0" smtClean="0"/>
              <a:t>3-coloring problem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2667000" y="3733800"/>
            <a:ext cx="218944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0066FF"/>
                </a:solidFill>
              </a:rPr>
              <a:t>CSE </a:t>
            </a:r>
            <a:r>
              <a:rPr lang="en-US" sz="3200" dirty="0" smtClean="0">
                <a:solidFill>
                  <a:srgbClr val="0066FF"/>
                </a:solidFill>
              </a:rPr>
              <a:t>6408</a:t>
            </a:r>
            <a:endParaRPr lang="en-US" sz="3200" dirty="0">
              <a:solidFill>
                <a:srgbClr val="0066FF"/>
              </a:solidFill>
            </a:endParaRPr>
          </a:p>
          <a:p>
            <a:pPr algn="ctr"/>
            <a:r>
              <a:rPr lang="en-US" sz="3200" dirty="0" smtClean="0">
                <a:solidFill>
                  <a:srgbClr val="0066FF"/>
                </a:solidFill>
              </a:rPr>
              <a:t>Text Books</a:t>
            </a:r>
            <a:endParaRPr lang="en-US" sz="3200" dirty="0">
              <a:solidFill>
                <a:srgbClr val="0066FF"/>
              </a:solidFill>
            </a:endParaRPr>
          </a:p>
        </p:txBody>
      </p:sp>
      <p:pic>
        <p:nvPicPr>
          <p:cNvPr id="1257" name="Picture 233" descr="Image result for randomized algorith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2971800"/>
            <a:ext cx="1600200" cy="2381250"/>
          </a:xfrm>
          <a:prstGeom prst="rect">
            <a:avLst/>
          </a:prstGeom>
          <a:noFill/>
        </p:spPr>
      </p:pic>
      <p:pic>
        <p:nvPicPr>
          <p:cNvPr id="1259" name="Picture 235" descr="Image result for approximation algorithm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048000"/>
            <a:ext cx="1762125" cy="2600325"/>
          </a:xfrm>
          <a:prstGeom prst="rect">
            <a:avLst/>
          </a:prstGeom>
          <a:noFill/>
        </p:spPr>
      </p:pic>
      <p:pic>
        <p:nvPicPr>
          <p:cNvPr id="1261" name="Picture 237" descr="Image result for Online Computati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381000"/>
            <a:ext cx="1752600" cy="2278978"/>
          </a:xfrm>
          <a:prstGeom prst="rect">
            <a:avLst/>
          </a:prstGeom>
          <a:noFill/>
        </p:spPr>
      </p:pic>
      <p:sp>
        <p:nvSpPr>
          <p:cNvPr id="1263" name="AutoShape 239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65" name="AutoShape 241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67" name="AutoShape 243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69" name="AutoShape 245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71" name="AutoShape 247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73" name="AutoShape 249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050925"/>
            <a:ext cx="1457325" cy="2190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75" name="AutoShape 251" descr="Image result for An Introduction To Online Comput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277" name="Picture 253" descr="https://images-na.ssl-images-amazon.com/images/I/41SHh5dmc2L._SX330_BO1,204,203,200_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43200" y="228600"/>
            <a:ext cx="1600200" cy="2405120"/>
          </a:xfrm>
          <a:prstGeom prst="rect">
            <a:avLst/>
          </a:prstGeom>
          <a:noFill/>
        </p:spPr>
      </p:pic>
      <p:pic>
        <p:nvPicPr>
          <p:cNvPr id="1281" name="Picture 257" descr="https://images-na.ssl-images-amazon.com/images/I/41kC4z61GxL._SX331_BO1,204,203,200_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381000"/>
            <a:ext cx="1524000" cy="2283712"/>
          </a:xfrm>
          <a:prstGeom prst="rect">
            <a:avLst/>
          </a:prstGeom>
          <a:noFill/>
        </p:spPr>
      </p:pic>
      <p:pic>
        <p:nvPicPr>
          <p:cNvPr id="1283" name="Picture 259" descr="https://images-na.ssl-images-amazon.com/images/I/41ifUsuht4L._SX331_BO1,204,203,200_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152400"/>
            <a:ext cx="1752600" cy="2626269"/>
          </a:xfrm>
          <a:prstGeom prst="rect">
            <a:avLst/>
          </a:prstGeom>
          <a:noFill/>
        </p:spPr>
      </p:pic>
      <p:pic>
        <p:nvPicPr>
          <p:cNvPr id="39938" name="Picture 2" descr="Front Cov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86400" y="3048000"/>
            <a:ext cx="1717880" cy="2268141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514600" y="56388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C0099"/>
                </a:solidFill>
              </a:rPr>
              <a:t>Journal Papers</a:t>
            </a:r>
            <a:endParaRPr lang="en-US" sz="2800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371600" y="304800"/>
            <a:ext cx="52578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447800" y="381000"/>
            <a:ext cx="54102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c</a:t>
            </a:r>
            <a:r>
              <a:rPr lang="en-US" sz="3600" dirty="0" smtClean="0">
                <a:solidFill>
                  <a:srgbClr val="CC0099"/>
                </a:solidFill>
              </a:rPr>
              <a:t>o-NP</a:t>
            </a:r>
            <a:endParaRPr lang="en-US" sz="3600" dirty="0" smtClean="0">
              <a:solidFill>
                <a:srgbClr val="CC009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286000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7200" y="1905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co-NP</a:t>
            </a:r>
            <a:r>
              <a:rPr lang="en-US" dirty="0" smtClean="0"/>
              <a:t> </a:t>
            </a:r>
            <a:r>
              <a:rPr lang="en-US" dirty="0" smtClean="0"/>
              <a:t>is a complexity class. A decision problem X is a member of </a:t>
            </a:r>
            <a:r>
              <a:rPr lang="en-US" b="1" dirty="0" smtClean="0"/>
              <a:t>co-NP</a:t>
            </a:r>
            <a:r>
              <a:rPr lang="en-US" dirty="0" smtClean="0"/>
              <a:t> if and only if its complement X is in the complexity class </a:t>
            </a:r>
            <a:r>
              <a:rPr lang="en-US" b="1" dirty="0" smtClean="0"/>
              <a:t>NP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2819400"/>
            <a:ext cx="7696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complement</a:t>
            </a:r>
            <a:r>
              <a:rPr lang="en-US" dirty="0" smtClean="0"/>
              <a:t> of a decision problem is the decision problem resulting from reversing the </a:t>
            </a:r>
            <a:r>
              <a:rPr lang="en-US" i="1" dirty="0" smtClean="0"/>
              <a:t>yes</a:t>
            </a:r>
            <a:r>
              <a:rPr lang="en-US" dirty="0" smtClean="0"/>
              <a:t> and </a:t>
            </a:r>
            <a:r>
              <a:rPr lang="en-US" i="1" dirty="0" smtClean="0"/>
              <a:t>no</a:t>
            </a:r>
            <a:r>
              <a:rPr lang="en-US" dirty="0" smtClean="0"/>
              <a:t> answers</a:t>
            </a:r>
            <a:r>
              <a:rPr lang="en-US" dirty="0" smtClean="0"/>
              <a:t>. </a:t>
            </a:r>
            <a:r>
              <a:rPr lang="en-US" dirty="0" smtClean="0"/>
              <a:t>Equivalently, if we define decision problems as sets of finite strings, then the complement of this set over some fixed domain is its complement problem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example, one important problem is whether a number is a prime number. Its complement is to determine whether a number is a composite number (a number which is not prime</a:t>
            </a:r>
            <a:r>
              <a:rPr lang="en-US" dirty="0" smtClean="0"/>
              <a:t>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143000" y="304800"/>
            <a:ext cx="6477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838200" y="381000"/>
            <a:ext cx="71628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Space Complexity: PSPACE</a:t>
            </a:r>
            <a:endParaRPr lang="en-US" sz="3600" dirty="0" smtClean="0">
              <a:solidFill>
                <a:srgbClr val="CC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1676400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set of  all problems that can be solved by an algorithm with polynomial space complexity.</a:t>
            </a:r>
          </a:p>
          <a:p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914400" y="32766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438400" y="2971800"/>
          <a:ext cx="2349500" cy="1219200"/>
        </p:xfrm>
        <a:graphic>
          <a:graphicData uri="http://schemas.openxmlformats.org/presentationml/2006/ole">
            <p:oleObj spid="_x0000_s38914" name="Equation" r:id="rId3" imgW="8888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143000" y="304800"/>
            <a:ext cx="6477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838200" y="381000"/>
            <a:ext cx="71628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Space Complexity: PSPACE</a:t>
            </a:r>
            <a:endParaRPr lang="en-US" sz="3600" dirty="0" smtClean="0">
              <a:solidFill>
                <a:srgbClr val="CC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1676400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There is an algorithm that solves 3-SAT using only a polynomial amount of space.</a:t>
            </a:r>
          </a:p>
          <a:p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914400" y="32766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590800" y="2209800"/>
          <a:ext cx="2617788" cy="1219200"/>
        </p:xfrm>
        <a:graphic>
          <a:graphicData uri="http://schemas.openxmlformats.org/presentationml/2006/ole">
            <p:oleObj spid="_x0000_s39939" name="Equation" r:id="rId3" imgW="990360" imgH="431640" progId="Equation.3">
              <p:embed/>
            </p:oleObj>
          </a:graphicData>
        </a:graphic>
      </p:graphicFrame>
      <p:sp>
        <p:nvSpPr>
          <p:cNvPr id="11" name="Oval 10"/>
          <p:cNvSpPr/>
          <p:nvPr/>
        </p:nvSpPr>
        <p:spPr>
          <a:xfrm>
            <a:off x="2743200" y="3962400"/>
            <a:ext cx="2819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343400" y="4572000"/>
            <a:ext cx="1066800" cy="609600"/>
          </a:xfrm>
          <a:prstGeom prst="ellipse">
            <a:avLst/>
          </a:prstGeom>
          <a:solidFill>
            <a:schemeClr val="accent3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429000" y="47244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46482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67200" y="3962400"/>
            <a:ext cx="24384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638800" y="502920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o-NP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86000" y="3200400"/>
            <a:ext cx="5029200" cy="350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91000" y="3352800"/>
            <a:ext cx="11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PSPACE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758950" y="1374775"/>
            <a:ext cx="5713413" cy="2660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600200" y="304800"/>
            <a:ext cx="6029325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0099"/>
                </a:solidFill>
              </a:rPr>
              <a:t>Teaching Mode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2800" dirty="0" smtClean="0"/>
              <a:t>Distributed Teaching</a:t>
            </a:r>
          </a:p>
          <a:p>
            <a:pPr algn="ctr" eaLnBrk="1" hangingPunct="1"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/>
              <a:t>Every Participants of this course is an instructor.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/>
              <a:t>A part of the course material will be assigned to each participant for preparing slides and giving lecture.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/>
              <a:t>Examination will be held covering all lectures.</a:t>
            </a:r>
          </a:p>
          <a:p>
            <a:pPr algn="ctr" eaLnBrk="1" hangingPunct="1">
              <a:buNone/>
            </a:pPr>
            <a:endParaRPr lang="en-US" sz="2800" dirty="0" smtClean="0"/>
          </a:p>
        </p:txBody>
      </p:sp>
      <p:pic>
        <p:nvPicPr>
          <p:cNvPr id="7" name="Picture 255" descr="Image result for Distributed Algorith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4953000"/>
            <a:ext cx="1905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600200" y="304800"/>
            <a:ext cx="6029325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0099"/>
                </a:solidFill>
              </a:rPr>
              <a:t>Marks Distribution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382000" cy="2286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Attendance                                                         10</a:t>
            </a:r>
          </a:p>
          <a:p>
            <a:pPr eaLnBrk="1" hangingPunct="1"/>
            <a:r>
              <a:rPr lang="en-US" sz="2400" dirty="0" smtClean="0"/>
              <a:t>Slide Preparation (in beamer)                            15</a:t>
            </a:r>
          </a:p>
          <a:p>
            <a:pPr eaLnBrk="1" hangingPunct="1"/>
            <a:r>
              <a:rPr lang="en-US" sz="2400" dirty="0" smtClean="0"/>
              <a:t>Class Lecture                                                     15</a:t>
            </a:r>
          </a:p>
          <a:p>
            <a:pPr eaLnBrk="1" hangingPunct="1"/>
            <a:r>
              <a:rPr lang="en-US" sz="2400" dirty="0" smtClean="0"/>
              <a:t>Lecture Note Preparation                                   10</a:t>
            </a:r>
          </a:p>
          <a:p>
            <a:pPr eaLnBrk="1" hangingPunct="1"/>
            <a:r>
              <a:rPr lang="en-US" sz="2400" dirty="0" smtClean="0"/>
              <a:t>Examination                                                      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NP and Computational Intractability</a:t>
            </a:r>
          </a:p>
        </p:txBody>
      </p:sp>
      <p:pic>
        <p:nvPicPr>
          <p:cNvPr id="40962" name="Picture 2" descr="Image result for Computers and Intractabil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90648"/>
            <a:ext cx="6781800" cy="5086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NP and Computational Intractability</a:t>
            </a:r>
          </a:p>
        </p:txBody>
      </p:sp>
      <p:pic>
        <p:nvPicPr>
          <p:cNvPr id="46082" name="Picture 2" descr="Image result for Computers and Intractabil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733549"/>
            <a:ext cx="6324600" cy="4743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NP and Computational Intractability</a:t>
            </a:r>
          </a:p>
        </p:txBody>
      </p:sp>
      <p:pic>
        <p:nvPicPr>
          <p:cNvPr id="47106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447800"/>
            <a:ext cx="7467599" cy="5162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600200" y="5715000"/>
            <a:ext cx="6477000" cy="533400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762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524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C0099"/>
                </a:solidFill>
              </a:rPr>
              <a:t>Polynomial-Time Reductions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371600" y="1752600"/>
            <a:ext cx="6629400" cy="685800"/>
            <a:chOff x="1371600" y="2286000"/>
            <a:chExt cx="6629400" cy="685800"/>
          </a:xfrm>
        </p:grpSpPr>
        <p:sp>
          <p:nvSpPr>
            <p:cNvPr id="6" name="Rounded Rectangle 5"/>
            <p:cNvSpPr/>
            <p:nvPr/>
          </p:nvSpPr>
          <p:spPr>
            <a:xfrm>
              <a:off x="1371600" y="2286000"/>
              <a:ext cx="6629400" cy="685800"/>
            </a:xfrm>
            <a:prstGeom prst="roundRect">
              <a:avLst/>
            </a:prstGeom>
            <a:solidFill>
              <a:schemeClr val="accent3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05000" y="2438400"/>
              <a:ext cx="6053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Problem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X</a:t>
              </a:r>
              <a:r>
                <a:rPr lang="en-US" sz="2400" dirty="0" smtClean="0">
                  <a:solidFill>
                    <a:srgbClr val="FF0000"/>
                  </a:solidFill>
                </a:rPr>
                <a:t> is at least as hard as Problem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Y</a:t>
              </a:r>
              <a:endParaRPr lang="en-US" sz="2400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19200" y="28194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we had a “black box” capable of solving X, then we could also solve Y.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38862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 arbitrary instances of Problem Y be solved using a polynomial number of  standard computation steps, plus a polynomial number of calls to a black box that solves Problem  X?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5715000"/>
            <a:ext cx="5987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the answer is </a:t>
            </a:r>
            <a:r>
              <a:rPr lang="en-US" sz="2400" dirty="0" smtClean="0">
                <a:solidFill>
                  <a:srgbClr val="FF0000"/>
                </a:solidFill>
              </a:rPr>
              <a:t>YES</a:t>
            </a:r>
            <a:r>
              <a:rPr lang="en-US" sz="2400" dirty="0" smtClean="0"/>
              <a:t>, then we write  </a:t>
            </a:r>
            <a:r>
              <a:rPr lang="en-US" sz="2400" dirty="0" smtClean="0">
                <a:solidFill>
                  <a:srgbClr val="FF0000"/>
                </a:solidFill>
              </a:rPr>
              <a:t>Y ≤</a:t>
            </a:r>
            <a:r>
              <a:rPr lang="en-US" sz="2400" baseline="-25000" dirty="0" smtClean="0">
                <a:solidFill>
                  <a:srgbClr val="FF0000"/>
                </a:solidFill>
              </a:rPr>
              <a:t>P 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1310</Words>
  <Application>Microsoft PowerPoint</Application>
  <PresentationFormat>On-screen Show (4:3)</PresentationFormat>
  <Paragraphs>183</Paragraphs>
  <Slides>33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Default Design</vt:lpstr>
      <vt:lpstr>Equation</vt:lpstr>
      <vt:lpstr>Microsoft Equation 3.0</vt:lpstr>
      <vt:lpstr>Slide 1</vt:lpstr>
      <vt:lpstr>Slide 2</vt:lpstr>
      <vt:lpstr>Slide 3</vt:lpstr>
      <vt:lpstr>Teaching Mode</vt:lpstr>
      <vt:lpstr>Marks Distribution</vt:lpstr>
      <vt:lpstr>NP and Computational Intractability</vt:lpstr>
      <vt:lpstr>NP and Computational Intractability</vt:lpstr>
      <vt:lpstr>NP and Computational Intractability</vt:lpstr>
      <vt:lpstr>Polynomial-Time Reductions</vt:lpstr>
      <vt:lpstr>Polynomial-Time Reductions</vt:lpstr>
      <vt:lpstr>Polynomial-Time Reductions</vt:lpstr>
      <vt:lpstr>Polynomial-Time Reductions</vt:lpstr>
      <vt:lpstr>Polynomial-Time Reductions</vt:lpstr>
      <vt:lpstr>Independent Set</vt:lpstr>
      <vt:lpstr>Vertex Cover</vt:lpstr>
      <vt:lpstr>Vertex Cover and Independent Set</vt:lpstr>
      <vt:lpstr>Vertex Cover and Independent Set</vt:lpstr>
      <vt:lpstr>Set Cover Problem</vt:lpstr>
      <vt:lpstr>Slide 19</vt:lpstr>
      <vt:lpstr>Class P and NP </vt:lpstr>
      <vt:lpstr>Cook’s Theorem  </vt:lpstr>
      <vt:lpstr>NP-hard  Problem </vt:lpstr>
      <vt:lpstr>To prove a problem X is NP-complete  </vt:lpstr>
      <vt:lpstr>To prove a problem X is in NP  </vt:lpstr>
      <vt:lpstr>To prove a problem X is NP-hard  </vt:lpstr>
      <vt:lpstr>Graph Coloring Problem </vt:lpstr>
      <vt:lpstr>2-Coloring Problem </vt:lpstr>
      <vt:lpstr>3-Coloring Problem is NP-complete</vt:lpstr>
      <vt:lpstr>3-Coloring Problem is NP-complete</vt:lpstr>
      <vt:lpstr>co-NP</vt:lpstr>
      <vt:lpstr>Space Complexity: PSPACE</vt:lpstr>
      <vt:lpstr>Space Complexity: PSPACE</vt:lpstr>
      <vt:lpstr>Slide 33</vt:lpstr>
    </vt:vector>
  </TitlesOfParts>
  <Company>CSE, BUET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MSR</dc:creator>
  <cp:lastModifiedBy>User</cp:lastModifiedBy>
  <cp:revision>108</cp:revision>
  <dcterms:created xsi:type="dcterms:W3CDTF">2005-04-27T03:09:16Z</dcterms:created>
  <dcterms:modified xsi:type="dcterms:W3CDTF">2018-05-26T05:33:49Z</dcterms:modified>
</cp:coreProperties>
</file>